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
  </p:notesMasterIdLst>
  <p:sldIdLst>
    <p:sldId id="256" r:id="rId3"/>
    <p:sldId id="259" r:id="rId4"/>
    <p:sldId id="283" r:id="rId5"/>
    <p:sldId id="262" r:id="rId6"/>
    <p:sldId id="260" r:id="rId7"/>
    <p:sldId id="264" r:id="rId8"/>
    <p:sldId id="266" r:id="rId9"/>
    <p:sldId id="267" r:id="rId10"/>
    <p:sldId id="268" r:id="rId11"/>
    <p:sldId id="270" r:id="rId12"/>
    <p:sldId id="271" r:id="rId13"/>
    <p:sldId id="272" r:id="rId14"/>
    <p:sldId id="273" r:id="rId15"/>
    <p:sldId id="274" r:id="rId16"/>
    <p:sldId id="275" r:id="rId17"/>
    <p:sldId id="276" r:id="rId18"/>
    <p:sldId id="278" r:id="rId19"/>
    <p:sldId id="277" r:id="rId20"/>
    <p:sldId id="280" r:id="rId21"/>
    <p:sldId id="282" r:id="rId22"/>
    <p:sldId id="281" r:id="rId23"/>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33"/>
    <a:srgbClr val="17375E"/>
    <a:srgbClr val="406A80"/>
    <a:srgbClr val="032E62"/>
    <a:srgbClr val="88C5CC"/>
    <a:srgbClr val="03A9D7"/>
    <a:srgbClr val="455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69114" autoAdjust="0"/>
  </p:normalViewPr>
  <p:slideViewPr>
    <p:cSldViewPr snapToGrid="0">
      <p:cViewPr varScale="1">
        <p:scale>
          <a:sx n="71" d="100"/>
          <a:sy n="71" d="100"/>
        </p:scale>
        <p:origin x="2229"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3D89DD-897D-4ED7-9173-A0FEDAE87B55}" type="doc">
      <dgm:prSet loTypeId="urn:microsoft.com/office/officeart/2005/8/layout/process1" loCatId="process" qsTypeId="urn:microsoft.com/office/officeart/2005/8/quickstyle/simple1" qsCatId="simple" csTypeId="urn:microsoft.com/office/officeart/2005/8/colors/accent1_2" csCatId="accent1" phldr="1"/>
      <dgm:spPr/>
    </dgm:pt>
    <dgm:pt modelId="{11EE6DBC-17E6-46F6-A33E-9E81CB8E472C}">
      <dgm:prSet phldrT="[Testo]"/>
      <dgm:spPr/>
      <dgm:t>
        <a:bodyPr/>
        <a:lstStyle/>
        <a:p>
          <a:r>
            <a:rPr lang="it-IT" dirty="0" err="1"/>
            <a:t>Crawling</a:t>
          </a:r>
          <a:endParaRPr lang="it-IT" dirty="0"/>
        </a:p>
      </dgm:t>
    </dgm:pt>
    <dgm:pt modelId="{31E0120B-094E-45E8-A676-E189E16644E2}" type="parTrans" cxnId="{A6E546C0-C78F-4B92-9BB8-C346B042808E}">
      <dgm:prSet/>
      <dgm:spPr/>
      <dgm:t>
        <a:bodyPr/>
        <a:lstStyle/>
        <a:p>
          <a:endParaRPr lang="it-IT"/>
        </a:p>
      </dgm:t>
    </dgm:pt>
    <dgm:pt modelId="{D3CABC3D-D940-43C7-930E-96A9489A4E23}" type="sibTrans" cxnId="{A6E546C0-C78F-4B92-9BB8-C346B042808E}">
      <dgm:prSet/>
      <dgm:spPr/>
      <dgm:t>
        <a:bodyPr/>
        <a:lstStyle/>
        <a:p>
          <a:r>
            <a:rPr lang="it-IT" dirty="0"/>
            <a:t>Grafo</a:t>
          </a:r>
        </a:p>
      </dgm:t>
    </dgm:pt>
    <dgm:pt modelId="{F0E125C3-F6F0-49B3-BDE1-41A29164C8DA}">
      <dgm:prSet phldrT="[Testo]"/>
      <dgm:spPr/>
      <dgm:t>
        <a:bodyPr/>
        <a:lstStyle/>
        <a:p>
          <a:r>
            <a:rPr lang="it-IT" b="0" i="0" dirty="0"/>
            <a:t>​Feature </a:t>
          </a:r>
          <a:r>
            <a:rPr lang="it-IT" b="0" i="0" dirty="0" err="1"/>
            <a:t>construction</a:t>
          </a:r>
          <a:endParaRPr lang="it-IT" dirty="0"/>
        </a:p>
      </dgm:t>
    </dgm:pt>
    <dgm:pt modelId="{A5CC4BFF-9F82-4EC6-8E72-5CAA877167BE}" type="parTrans" cxnId="{AF4F16F9-7096-4C51-82F7-1B79F525CBEE}">
      <dgm:prSet/>
      <dgm:spPr/>
      <dgm:t>
        <a:bodyPr/>
        <a:lstStyle/>
        <a:p>
          <a:endParaRPr lang="it-IT"/>
        </a:p>
      </dgm:t>
    </dgm:pt>
    <dgm:pt modelId="{35FB5551-6637-43DF-9299-9D8EDFB3D5F0}" type="sibTrans" cxnId="{AF4F16F9-7096-4C51-82F7-1B79F525CBEE}">
      <dgm:prSet/>
      <dgm:spPr/>
      <dgm:t>
        <a:bodyPr/>
        <a:lstStyle/>
        <a:p>
          <a:r>
            <a:rPr lang="it-IT" dirty="0"/>
            <a:t>Struttura, testo, combinato</a:t>
          </a:r>
        </a:p>
      </dgm:t>
    </dgm:pt>
    <dgm:pt modelId="{EB7F2839-3C5F-4E59-8129-8D1F9D4BCBA9}">
      <dgm:prSet phldrT="[Testo]"/>
      <dgm:spPr/>
      <dgm:t>
        <a:bodyPr/>
        <a:lstStyle/>
        <a:p>
          <a:r>
            <a:rPr lang="it-IT" dirty="0"/>
            <a:t>Clustering</a:t>
          </a:r>
        </a:p>
      </dgm:t>
    </dgm:pt>
    <dgm:pt modelId="{17237581-0793-4506-929C-48A7C371D452}" type="parTrans" cxnId="{35E6CB79-06DE-459D-B4FD-3D4FAFDA6175}">
      <dgm:prSet/>
      <dgm:spPr/>
      <dgm:t>
        <a:bodyPr/>
        <a:lstStyle/>
        <a:p>
          <a:endParaRPr lang="it-IT"/>
        </a:p>
      </dgm:t>
    </dgm:pt>
    <dgm:pt modelId="{5430D109-17CE-415E-A0C4-695E738531D8}" type="sibTrans" cxnId="{35E6CB79-06DE-459D-B4FD-3D4FAFDA6175}">
      <dgm:prSet/>
      <dgm:spPr/>
      <dgm:t>
        <a:bodyPr/>
        <a:lstStyle/>
        <a:p>
          <a:endParaRPr lang="it-IT"/>
        </a:p>
      </dgm:t>
    </dgm:pt>
    <dgm:pt modelId="{1B662A0B-BB07-4B1D-A7FB-8FF82F72A1A7}" type="pres">
      <dgm:prSet presAssocID="{A33D89DD-897D-4ED7-9173-A0FEDAE87B55}" presName="Name0" presStyleCnt="0">
        <dgm:presLayoutVars>
          <dgm:dir/>
          <dgm:resizeHandles val="exact"/>
        </dgm:presLayoutVars>
      </dgm:prSet>
      <dgm:spPr/>
    </dgm:pt>
    <dgm:pt modelId="{DD6F024D-3184-4CA4-9A18-6A82EC4A0A21}" type="pres">
      <dgm:prSet presAssocID="{11EE6DBC-17E6-46F6-A33E-9E81CB8E472C}" presName="node" presStyleLbl="node1" presStyleIdx="0" presStyleCnt="3" custScaleX="48734" custScaleY="50211">
        <dgm:presLayoutVars>
          <dgm:bulletEnabled val="1"/>
        </dgm:presLayoutVars>
      </dgm:prSet>
      <dgm:spPr/>
    </dgm:pt>
    <dgm:pt modelId="{35E237F2-4D1B-4618-B529-3EFFCDF5F45E}" type="pres">
      <dgm:prSet presAssocID="{D3CABC3D-D940-43C7-930E-96A9489A4E23}" presName="sibTrans" presStyleLbl="sibTrans2D1" presStyleIdx="0" presStyleCnt="2" custScaleX="165299"/>
      <dgm:spPr/>
    </dgm:pt>
    <dgm:pt modelId="{6942E119-A28C-4997-8011-6D8A800C3095}" type="pres">
      <dgm:prSet presAssocID="{D3CABC3D-D940-43C7-930E-96A9489A4E23}" presName="connectorText" presStyleLbl="sibTrans2D1" presStyleIdx="0" presStyleCnt="2"/>
      <dgm:spPr/>
    </dgm:pt>
    <dgm:pt modelId="{DFC74696-8848-4576-8365-46D5443FA989}" type="pres">
      <dgm:prSet presAssocID="{F0E125C3-F6F0-49B3-BDE1-41A29164C8DA}" presName="node" presStyleLbl="node1" presStyleIdx="1" presStyleCnt="3" custScaleX="47860" custScaleY="53776">
        <dgm:presLayoutVars>
          <dgm:bulletEnabled val="1"/>
        </dgm:presLayoutVars>
      </dgm:prSet>
      <dgm:spPr/>
    </dgm:pt>
    <dgm:pt modelId="{2856E9C5-F607-49C9-AD2F-1BCC10EA4300}" type="pres">
      <dgm:prSet presAssocID="{35FB5551-6637-43DF-9299-9D8EDFB3D5F0}" presName="sibTrans" presStyleLbl="sibTrans2D1" presStyleIdx="1" presStyleCnt="2" custScaleX="164249" custScaleY="96624"/>
      <dgm:spPr/>
    </dgm:pt>
    <dgm:pt modelId="{5344B11F-2AD5-407E-B9C0-F52830904517}" type="pres">
      <dgm:prSet presAssocID="{35FB5551-6637-43DF-9299-9D8EDFB3D5F0}" presName="connectorText" presStyleLbl="sibTrans2D1" presStyleIdx="1" presStyleCnt="2"/>
      <dgm:spPr/>
    </dgm:pt>
    <dgm:pt modelId="{5AAEB72F-D722-44E8-A710-ED68C6B1F423}" type="pres">
      <dgm:prSet presAssocID="{EB7F2839-3C5F-4E59-8129-8D1F9D4BCBA9}" presName="node" presStyleLbl="node1" presStyleIdx="2" presStyleCnt="3" custScaleX="50888" custScaleY="53522">
        <dgm:presLayoutVars>
          <dgm:bulletEnabled val="1"/>
        </dgm:presLayoutVars>
      </dgm:prSet>
      <dgm:spPr/>
    </dgm:pt>
  </dgm:ptLst>
  <dgm:cxnLst>
    <dgm:cxn modelId="{2E6F3147-BCAA-4F8A-9252-CB1897A36439}" type="presOf" srcId="{F0E125C3-F6F0-49B3-BDE1-41A29164C8DA}" destId="{DFC74696-8848-4576-8365-46D5443FA989}" srcOrd="0" destOrd="0" presId="urn:microsoft.com/office/officeart/2005/8/layout/process1"/>
    <dgm:cxn modelId="{D98F820D-1DBE-49D3-A2DB-7740212FD6AF}" type="presOf" srcId="{35FB5551-6637-43DF-9299-9D8EDFB3D5F0}" destId="{5344B11F-2AD5-407E-B9C0-F52830904517}" srcOrd="1" destOrd="0" presId="urn:microsoft.com/office/officeart/2005/8/layout/process1"/>
    <dgm:cxn modelId="{738F29EA-A6C4-4D30-89A1-EA191AC4F25F}" type="presOf" srcId="{D3CABC3D-D940-43C7-930E-96A9489A4E23}" destId="{35E237F2-4D1B-4618-B529-3EFFCDF5F45E}" srcOrd="0" destOrd="0" presId="urn:microsoft.com/office/officeart/2005/8/layout/process1"/>
    <dgm:cxn modelId="{44EC1C94-5B96-4D29-94F6-BBFFDC627276}" type="presOf" srcId="{D3CABC3D-D940-43C7-930E-96A9489A4E23}" destId="{6942E119-A28C-4997-8011-6D8A800C3095}" srcOrd="1" destOrd="0" presId="urn:microsoft.com/office/officeart/2005/8/layout/process1"/>
    <dgm:cxn modelId="{A90F53E9-7781-4ED1-871A-E34268E9AF11}" type="presOf" srcId="{35FB5551-6637-43DF-9299-9D8EDFB3D5F0}" destId="{2856E9C5-F607-49C9-AD2F-1BCC10EA4300}" srcOrd="0" destOrd="0" presId="urn:microsoft.com/office/officeart/2005/8/layout/process1"/>
    <dgm:cxn modelId="{AF4F16F9-7096-4C51-82F7-1B79F525CBEE}" srcId="{A33D89DD-897D-4ED7-9173-A0FEDAE87B55}" destId="{F0E125C3-F6F0-49B3-BDE1-41A29164C8DA}" srcOrd="1" destOrd="0" parTransId="{A5CC4BFF-9F82-4EC6-8E72-5CAA877167BE}" sibTransId="{35FB5551-6637-43DF-9299-9D8EDFB3D5F0}"/>
    <dgm:cxn modelId="{A6E546C0-C78F-4B92-9BB8-C346B042808E}" srcId="{A33D89DD-897D-4ED7-9173-A0FEDAE87B55}" destId="{11EE6DBC-17E6-46F6-A33E-9E81CB8E472C}" srcOrd="0" destOrd="0" parTransId="{31E0120B-094E-45E8-A676-E189E16644E2}" sibTransId="{D3CABC3D-D940-43C7-930E-96A9489A4E23}"/>
    <dgm:cxn modelId="{063873AB-459B-41DE-84F7-CFF3D29B80ED}" type="presOf" srcId="{A33D89DD-897D-4ED7-9173-A0FEDAE87B55}" destId="{1B662A0B-BB07-4B1D-A7FB-8FF82F72A1A7}" srcOrd="0" destOrd="0" presId="urn:microsoft.com/office/officeart/2005/8/layout/process1"/>
    <dgm:cxn modelId="{35E6CB79-06DE-459D-B4FD-3D4FAFDA6175}" srcId="{A33D89DD-897D-4ED7-9173-A0FEDAE87B55}" destId="{EB7F2839-3C5F-4E59-8129-8D1F9D4BCBA9}" srcOrd="2" destOrd="0" parTransId="{17237581-0793-4506-929C-48A7C371D452}" sibTransId="{5430D109-17CE-415E-A0C4-695E738531D8}"/>
    <dgm:cxn modelId="{C419CBC2-96BB-45D6-8202-818036941C63}" type="presOf" srcId="{EB7F2839-3C5F-4E59-8129-8D1F9D4BCBA9}" destId="{5AAEB72F-D722-44E8-A710-ED68C6B1F423}" srcOrd="0" destOrd="0" presId="urn:microsoft.com/office/officeart/2005/8/layout/process1"/>
    <dgm:cxn modelId="{5F41BB63-EC94-44F6-BFE4-CDFADBEC62CA}" type="presOf" srcId="{11EE6DBC-17E6-46F6-A33E-9E81CB8E472C}" destId="{DD6F024D-3184-4CA4-9A18-6A82EC4A0A21}" srcOrd="0" destOrd="0" presId="urn:microsoft.com/office/officeart/2005/8/layout/process1"/>
    <dgm:cxn modelId="{F63EB9FB-ABEE-491A-915D-A31FAA3D3951}" type="presParOf" srcId="{1B662A0B-BB07-4B1D-A7FB-8FF82F72A1A7}" destId="{DD6F024D-3184-4CA4-9A18-6A82EC4A0A21}" srcOrd="0" destOrd="0" presId="urn:microsoft.com/office/officeart/2005/8/layout/process1"/>
    <dgm:cxn modelId="{00A3E9D1-ADB4-4492-BD07-4123C34030E3}" type="presParOf" srcId="{1B662A0B-BB07-4B1D-A7FB-8FF82F72A1A7}" destId="{35E237F2-4D1B-4618-B529-3EFFCDF5F45E}" srcOrd="1" destOrd="0" presId="urn:microsoft.com/office/officeart/2005/8/layout/process1"/>
    <dgm:cxn modelId="{582F7FAE-C3A0-4C24-9A71-F716643E0906}" type="presParOf" srcId="{35E237F2-4D1B-4618-B529-3EFFCDF5F45E}" destId="{6942E119-A28C-4997-8011-6D8A800C3095}" srcOrd="0" destOrd="0" presId="urn:microsoft.com/office/officeart/2005/8/layout/process1"/>
    <dgm:cxn modelId="{652884F5-2654-4771-8DDF-23BD7C6F81CD}" type="presParOf" srcId="{1B662A0B-BB07-4B1D-A7FB-8FF82F72A1A7}" destId="{DFC74696-8848-4576-8365-46D5443FA989}" srcOrd="2" destOrd="0" presId="urn:microsoft.com/office/officeart/2005/8/layout/process1"/>
    <dgm:cxn modelId="{0F96221C-4847-4955-86EE-DFCA90DFE283}" type="presParOf" srcId="{1B662A0B-BB07-4B1D-A7FB-8FF82F72A1A7}" destId="{2856E9C5-F607-49C9-AD2F-1BCC10EA4300}" srcOrd="3" destOrd="0" presId="urn:microsoft.com/office/officeart/2005/8/layout/process1"/>
    <dgm:cxn modelId="{2623EA6E-C35D-4E60-8745-95C718BFD3F6}" type="presParOf" srcId="{2856E9C5-F607-49C9-AD2F-1BCC10EA4300}" destId="{5344B11F-2AD5-407E-B9C0-F52830904517}" srcOrd="0" destOrd="0" presId="urn:microsoft.com/office/officeart/2005/8/layout/process1"/>
    <dgm:cxn modelId="{FFA9273E-8CD3-46ED-A553-5708AB34331E}" type="presParOf" srcId="{1B662A0B-BB07-4B1D-A7FB-8FF82F72A1A7}" destId="{5AAEB72F-D722-44E8-A710-ED68C6B1F42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F024D-3184-4CA4-9A18-6A82EC4A0A21}">
      <dsp:nvSpPr>
        <dsp:cNvPr id="0" name=""/>
        <dsp:cNvSpPr/>
      </dsp:nvSpPr>
      <dsp:spPr>
        <a:xfrm>
          <a:off x="1339" y="968397"/>
          <a:ext cx="1775120" cy="10973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err="1"/>
            <a:t>Crawling</a:t>
          </a:r>
          <a:endParaRPr lang="it-IT" sz="2200" kern="1200" dirty="0"/>
        </a:p>
      </dsp:txBody>
      <dsp:txXfrm>
        <a:off x="33479" y="1000537"/>
        <a:ext cx="1710840" cy="1033071"/>
      </dsp:txXfrm>
    </dsp:sp>
    <dsp:sp modelId="{35E237F2-4D1B-4618-B529-3EFFCDF5F45E}">
      <dsp:nvSpPr>
        <dsp:cNvPr id="0" name=""/>
        <dsp:cNvSpPr/>
      </dsp:nvSpPr>
      <dsp:spPr>
        <a:xfrm>
          <a:off x="1888586" y="1065406"/>
          <a:ext cx="1276444" cy="9033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Grafo</a:t>
          </a:r>
        </a:p>
      </dsp:txBody>
      <dsp:txXfrm>
        <a:off x="1888586" y="1246072"/>
        <a:ext cx="1005444" cy="542000"/>
      </dsp:txXfrm>
    </dsp:sp>
    <dsp:sp modelId="{DFC74696-8848-4576-8365-46D5443FA989}">
      <dsp:nvSpPr>
        <dsp:cNvPr id="0" name=""/>
        <dsp:cNvSpPr/>
      </dsp:nvSpPr>
      <dsp:spPr>
        <a:xfrm>
          <a:off x="3233447" y="929440"/>
          <a:ext cx="1743285" cy="11752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b="0" i="0" kern="1200" dirty="0"/>
            <a:t>​Feature </a:t>
          </a:r>
          <a:r>
            <a:rPr lang="it-IT" sz="2200" b="0" i="0" kern="1200" dirty="0" err="1"/>
            <a:t>construction</a:t>
          </a:r>
          <a:endParaRPr lang="it-IT" sz="2200" kern="1200" dirty="0"/>
        </a:p>
      </dsp:txBody>
      <dsp:txXfrm>
        <a:off x="3267869" y="963862"/>
        <a:ext cx="1674441" cy="1106420"/>
      </dsp:txXfrm>
    </dsp:sp>
    <dsp:sp modelId="{2856E9C5-F607-49C9-AD2F-1BCC10EA4300}">
      <dsp:nvSpPr>
        <dsp:cNvPr id="0" name=""/>
        <dsp:cNvSpPr/>
      </dsp:nvSpPr>
      <dsp:spPr>
        <a:xfrm>
          <a:off x="5092913" y="1080655"/>
          <a:ext cx="1268336" cy="87283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it-IT" sz="1300" kern="1200" dirty="0"/>
            <a:t>Struttura, testo, combinato</a:t>
          </a:r>
        </a:p>
      </dsp:txBody>
      <dsp:txXfrm>
        <a:off x="5092913" y="1255222"/>
        <a:ext cx="1006486" cy="523701"/>
      </dsp:txXfrm>
    </dsp:sp>
    <dsp:sp modelId="{5AAEB72F-D722-44E8-A710-ED68C6B1F423}">
      <dsp:nvSpPr>
        <dsp:cNvPr id="0" name=""/>
        <dsp:cNvSpPr/>
      </dsp:nvSpPr>
      <dsp:spPr>
        <a:xfrm>
          <a:off x="6433720" y="932216"/>
          <a:ext cx="1853579" cy="11697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it-IT" sz="2200" kern="1200" dirty="0"/>
            <a:t>Clustering</a:t>
          </a:r>
        </a:p>
      </dsp:txBody>
      <dsp:txXfrm>
        <a:off x="6467980" y="966476"/>
        <a:ext cx="1785059" cy="11011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5"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96"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97"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98"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99" name="PlaceHolder 5"/>
          <p:cNvSpPr>
            <a:spLocks noGrp="1"/>
          </p:cNvSpPr>
          <p:nvPr>
            <p:ph type="sldNum"/>
          </p:nvPr>
        </p:nvSpPr>
        <p:spPr>
          <a:xfrm>
            <a:off x="4278960" y="10157400"/>
            <a:ext cx="3280680" cy="534240"/>
          </a:xfrm>
          <a:prstGeom prst="rect">
            <a:avLst/>
          </a:prstGeom>
        </p:spPr>
        <p:txBody>
          <a:bodyPr lIns="0" tIns="0" rIns="0" bIns="0" anchor="b"/>
          <a:lstStyle/>
          <a:p>
            <a:pPr algn="r"/>
            <a:fld id="{0A7D5C20-3CAC-4BBD-8BC9-3D046BB5CC2F}" type="slidenum">
              <a:rPr lang="en-US" sz="1400" b="0" strike="noStrike" spc="-1">
                <a:solidFill>
                  <a:srgbClr val="000000"/>
                </a:solidFill>
                <a:uFill>
                  <a:solidFill>
                    <a:srgbClr val="FFFFFF"/>
                  </a:solidFill>
                </a:uFill>
                <a:latin typeface="Times New Roman"/>
              </a:rPr>
              <a:t>‹N›</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31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body"/>
          </p:nvPr>
        </p:nvSpPr>
        <p:spPr>
          <a:xfrm>
            <a:off x="685800" y="4343400"/>
            <a:ext cx="5484240" cy="4112640"/>
          </a:xfrm>
          <a:prstGeom prst="rect">
            <a:avLst/>
          </a:prstGeom>
        </p:spPr>
        <p:txBody>
          <a:bodyPr lIns="0" tIns="0" rIns="0" bIns="0"/>
          <a:lstStyle/>
          <a:p>
            <a:r>
              <a:rPr lang="en-US" sz="2000" b="0" strike="noStrike" spc="-1" dirty="0" err="1">
                <a:solidFill>
                  <a:srgbClr val="000000"/>
                </a:solidFill>
                <a:uFill>
                  <a:solidFill>
                    <a:srgbClr val="FFFFFF"/>
                  </a:solidFill>
                </a:uFill>
                <a:latin typeface="Arial"/>
              </a:rPr>
              <a:t>Buongiorno</a:t>
            </a:r>
            <a:r>
              <a:rPr lang="en-US" sz="2000" b="0" strike="noStrike" spc="-1" dirty="0">
                <a:solidFill>
                  <a:srgbClr val="000000"/>
                </a:solidFill>
                <a:uFill>
                  <a:solidFill>
                    <a:srgbClr val="FFFFFF"/>
                  </a:solidFill>
                </a:uFill>
                <a:latin typeface="Arial"/>
              </a:rPr>
              <a:t> a </a:t>
            </a:r>
            <a:r>
              <a:rPr lang="en-US" sz="2000" b="0" strike="noStrike" spc="-1" dirty="0" err="1">
                <a:solidFill>
                  <a:srgbClr val="000000"/>
                </a:solidFill>
                <a:uFill>
                  <a:solidFill>
                    <a:srgbClr val="FFFFFF"/>
                  </a:solidFill>
                </a:uFill>
                <a:latin typeface="Arial"/>
              </a:rPr>
              <a:t>tutti</a:t>
            </a:r>
            <a:r>
              <a:rPr lang="en-US" sz="2000" b="0" strike="noStrike" spc="-1" dirty="0">
                <a:solidFill>
                  <a:srgbClr val="000000"/>
                </a:solidFill>
                <a:uFill>
                  <a:solidFill>
                    <a:srgbClr val="FFFFFF"/>
                  </a:solidFill>
                </a:uFill>
                <a:latin typeface="Arial"/>
              </a:rPr>
              <a:t>..</a:t>
            </a:r>
            <a:r>
              <a:rPr lang="en-US" sz="2000" b="0" strike="noStrike" spc="-1" dirty="0" err="1">
                <a:solidFill>
                  <a:srgbClr val="000000"/>
                </a:solidFill>
                <a:uFill>
                  <a:solidFill>
                    <a:srgbClr val="FFFFFF"/>
                  </a:solidFill>
                </a:uFill>
                <a:latin typeface="Arial"/>
              </a:rPr>
              <a:t>sono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laureando</a:t>
            </a:r>
            <a:r>
              <a:rPr lang="en-US" sz="2000" b="0" strike="noStrike" spc="-1" baseline="0" dirty="0">
                <a:solidFill>
                  <a:srgbClr val="000000"/>
                </a:solidFill>
                <a:uFill>
                  <a:solidFill>
                    <a:srgbClr val="FFFFFF"/>
                  </a:solidFill>
                </a:uFill>
                <a:latin typeface="Arial"/>
              </a:rPr>
              <a:t> Andrea Del Fante </a:t>
            </a:r>
            <a:r>
              <a:rPr lang="en-US" sz="2000" b="0" strike="noStrike" spc="-1" baseline="0" dirty="0" err="1">
                <a:solidFill>
                  <a:srgbClr val="000000"/>
                </a:solidFill>
                <a:uFill>
                  <a:solidFill>
                    <a:srgbClr val="FFFFFF"/>
                  </a:solidFill>
                </a:uFill>
                <a:latin typeface="Arial"/>
              </a:rPr>
              <a:t>ed</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illustrerò</a:t>
            </a:r>
            <a:r>
              <a:rPr lang="en-US" sz="2000" b="0" strike="noStrike" spc="-1" baseline="0" dirty="0">
                <a:solidFill>
                  <a:srgbClr val="000000"/>
                </a:solidFill>
                <a:uFill>
                  <a:solidFill>
                    <a:srgbClr val="FFFFFF"/>
                  </a:solidFill>
                </a:uFill>
                <a:latin typeface="Arial"/>
              </a:rPr>
              <a:t> la </a:t>
            </a:r>
            <a:r>
              <a:rPr lang="en-US" sz="2000" b="0" strike="noStrike" spc="-1" baseline="0" dirty="0" err="1">
                <a:solidFill>
                  <a:srgbClr val="000000"/>
                </a:solidFill>
                <a:uFill>
                  <a:solidFill>
                    <a:srgbClr val="FFFFFF"/>
                  </a:solidFill>
                </a:uFill>
                <a:latin typeface="Arial"/>
              </a:rPr>
              <a:t>mia</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tesi</a:t>
            </a:r>
            <a:r>
              <a:rPr lang="en-US" sz="2000" b="0" strike="noStrike" spc="-1" baseline="0" dirty="0">
                <a:solidFill>
                  <a:srgbClr val="000000"/>
                </a:solidFill>
                <a:uFill>
                  <a:solidFill>
                    <a:srgbClr val="FFFFFF"/>
                  </a:solidFill>
                </a:uFill>
                <a:latin typeface="Arial"/>
              </a:rPr>
              <a:t> dal </a:t>
            </a:r>
            <a:r>
              <a:rPr lang="en-US" sz="2000" b="0" strike="noStrike" spc="-1" baseline="0" dirty="0" err="1">
                <a:solidFill>
                  <a:srgbClr val="000000"/>
                </a:solidFill>
                <a:uFill>
                  <a:solidFill>
                    <a:srgbClr val="FFFFFF"/>
                  </a:solidFill>
                </a:uFill>
                <a:latin typeface="Arial"/>
              </a:rPr>
              <a:t>titolo</a:t>
            </a:r>
            <a:r>
              <a:rPr lang="en-US" sz="2000" b="0" strike="noStrike" spc="-1" baseline="0" dirty="0">
                <a:solidFill>
                  <a:srgbClr val="000000"/>
                </a:solidFill>
                <a:uFill>
                  <a:solidFill>
                    <a:srgbClr val="FFFFFF"/>
                  </a:solidFill>
                </a:uFill>
                <a:latin typeface="Arial"/>
              </a:rPr>
              <a:t> “</a:t>
            </a:r>
            <a:r>
              <a:rPr lang="en-US" sz="2000" b="0" strike="noStrike" spc="-1" baseline="0" dirty="0" err="1">
                <a:solidFill>
                  <a:srgbClr val="000000"/>
                </a:solidFill>
                <a:uFill>
                  <a:solidFill>
                    <a:srgbClr val="FFFFFF"/>
                  </a:solidFill>
                </a:uFill>
                <a:latin typeface="Arial"/>
              </a:rPr>
              <a:t>Applicazione</a:t>
            </a:r>
            <a:r>
              <a:rPr lang="en-US" sz="2000" b="0" strike="noStrike" spc="-1" baseline="0" dirty="0">
                <a:solidFill>
                  <a:srgbClr val="000000"/>
                </a:solidFill>
                <a:uFill>
                  <a:solidFill>
                    <a:srgbClr val="FFFFFF"/>
                  </a:solidFill>
                </a:uFill>
                <a:latin typeface="Arial"/>
              </a:rPr>
              <a:t> di </a:t>
            </a:r>
            <a:r>
              <a:rPr lang="en-US" sz="2000" b="0" strike="noStrike" spc="-1" baseline="0" dirty="0" err="1">
                <a:solidFill>
                  <a:srgbClr val="000000"/>
                </a:solidFill>
                <a:uFill>
                  <a:solidFill>
                    <a:srgbClr val="FFFFFF"/>
                  </a:solidFill>
                </a:uFill>
                <a:latin typeface="Arial"/>
              </a:rPr>
              <a:t>tecniche</a:t>
            </a:r>
            <a:r>
              <a:rPr lang="en-US" sz="2000" b="0" strike="noStrike" spc="-1" baseline="0" dirty="0">
                <a:solidFill>
                  <a:srgbClr val="000000"/>
                </a:solidFill>
                <a:uFill>
                  <a:solidFill>
                    <a:srgbClr val="FFFFFF"/>
                  </a:solidFill>
                </a:uFill>
                <a:latin typeface="Arial"/>
              </a:rPr>
              <a:t> di Word Embedding e Text Mining per </a:t>
            </a:r>
            <a:r>
              <a:rPr lang="en-US" sz="2000" b="0" strike="noStrike" spc="-1" baseline="0" dirty="0" err="1">
                <a:solidFill>
                  <a:srgbClr val="000000"/>
                </a:solidFill>
                <a:uFill>
                  <a:solidFill>
                    <a:srgbClr val="FFFFFF"/>
                  </a:solidFill>
                </a:uFill>
                <a:latin typeface="Arial"/>
              </a:rPr>
              <a:t>il</a:t>
            </a:r>
            <a:r>
              <a:rPr lang="en-US" sz="2000" b="0" strike="noStrike" spc="-1" baseline="0" dirty="0">
                <a:solidFill>
                  <a:srgbClr val="000000"/>
                </a:solidFill>
                <a:uFill>
                  <a:solidFill>
                    <a:srgbClr val="FFFFFF"/>
                  </a:solidFill>
                </a:uFill>
                <a:latin typeface="Arial"/>
              </a:rPr>
              <a:t> Clustering di </a:t>
            </a:r>
            <a:r>
              <a:rPr lang="en-US" sz="2000" b="0" strike="noStrike" spc="-1" baseline="0" dirty="0" err="1">
                <a:solidFill>
                  <a:srgbClr val="000000"/>
                </a:solidFill>
                <a:uFill>
                  <a:solidFill>
                    <a:srgbClr val="FFFFFF"/>
                  </a:solidFill>
                </a:uFill>
                <a:latin typeface="Arial"/>
              </a:rPr>
              <a:t>pagine</a:t>
            </a:r>
            <a:r>
              <a:rPr lang="en-US" sz="2000" b="0" strike="noStrike" spc="-1" baseline="0" dirty="0">
                <a:solidFill>
                  <a:srgbClr val="000000"/>
                </a:solidFill>
                <a:uFill>
                  <a:solidFill>
                    <a:srgbClr val="FFFFFF"/>
                  </a:solidFill>
                </a:uFill>
                <a:latin typeface="Arial"/>
              </a:rPr>
              <a:t> in un </a:t>
            </a:r>
            <a:r>
              <a:rPr lang="en-US" sz="2000" b="0" strike="noStrike" spc="-1" baseline="0" dirty="0" err="1">
                <a:solidFill>
                  <a:srgbClr val="000000"/>
                </a:solidFill>
                <a:uFill>
                  <a:solidFill>
                    <a:srgbClr val="FFFFFF"/>
                  </a:solidFill>
                </a:uFill>
                <a:latin typeface="Arial"/>
              </a:rPr>
              <a:t>grafo</a:t>
            </a:r>
            <a:r>
              <a:rPr lang="en-US" sz="2000" b="0" strike="noStrike" spc="-1" baseline="0" dirty="0">
                <a:solidFill>
                  <a:srgbClr val="000000"/>
                </a:solidFill>
                <a:uFill>
                  <a:solidFill>
                    <a:srgbClr val="FFFFFF"/>
                  </a:solidFill>
                </a:uFill>
                <a:latin typeface="Arial"/>
              </a:rPr>
              <a:t> Web”</a:t>
            </a:r>
            <a:endParaRPr lang="en-US" sz="2000" b="0" strike="noStrike" spc="-1" dirty="0">
              <a:solidFill>
                <a:srgbClr val="000000"/>
              </a:solidFill>
              <a:uFill>
                <a:solidFill>
                  <a:srgbClr val="FFFFFF"/>
                </a:solidFill>
              </a:uFill>
              <a:latin typeface="Arial"/>
            </a:endParaRPr>
          </a:p>
        </p:txBody>
      </p:sp>
      <p:sp>
        <p:nvSpPr>
          <p:cNvPr id="372"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536E776D-AB51-445C-AFEF-4ABBD27C023B}"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8647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Word2Vec è un algoritmo di Word </a:t>
            </a:r>
            <a:r>
              <a:rPr lang="it-IT" sz="1200" kern="1200" dirty="0" err="1">
                <a:solidFill>
                  <a:schemeClr val="tx1"/>
                </a:solidFill>
                <a:effectLst/>
                <a:latin typeface="+mn-lt"/>
                <a:ea typeface="+mn-ea"/>
                <a:cs typeface="+mn-cs"/>
              </a:rPr>
              <a:t>Embedding</a:t>
            </a:r>
            <a:r>
              <a:rPr lang="it-IT" sz="1200" kern="1200" dirty="0">
                <a:solidFill>
                  <a:schemeClr val="tx1"/>
                </a:solidFill>
                <a:effectLst/>
                <a:latin typeface="+mn-lt"/>
                <a:ea typeface="+mn-ea"/>
                <a:cs typeface="+mn-cs"/>
              </a:rPr>
              <a:t>, ovvero una funzione parametrizzata che trasforma le parole in un vettore ad n dimensioni, come si evince dall’esempio. Questa rete neurale costruisce un vocabolario delle parole, in cui ogni termine ha un vettore. Word2Vec ha due modelli di apprendimento: CBOW 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a:t>
            </a:r>
          </a:p>
          <a:p>
            <a:r>
              <a:rPr lang="it-IT" sz="1200" b="1" kern="1200" dirty="0">
                <a:solidFill>
                  <a:schemeClr val="tx1"/>
                </a:solidFill>
                <a:effectLst/>
                <a:latin typeface="+mn-lt"/>
                <a:ea typeface="+mn-ea"/>
                <a:cs typeface="+mn-cs"/>
              </a:rPr>
              <a:t>CBOW</a:t>
            </a:r>
            <a:r>
              <a:rPr lang="it-IT" sz="1200" kern="1200" dirty="0">
                <a:solidFill>
                  <a:schemeClr val="tx1"/>
                </a:solidFill>
                <a:effectLst/>
                <a:latin typeface="+mn-lt"/>
                <a:ea typeface="+mn-ea"/>
                <a:cs typeface="+mn-cs"/>
              </a:rPr>
              <a:t> consiste nel predire una determinata parola a partire dal suo contesto, ovvero le parole che vengono prese in considerazione durante l’apprendimento, data una determinata parola. </a:t>
            </a:r>
          </a:p>
          <a:p>
            <a:r>
              <a:rPr lang="it-IT" sz="1200" kern="1200" dirty="0">
                <a:solidFill>
                  <a:schemeClr val="tx1"/>
                </a:solidFill>
                <a:effectLst/>
                <a:latin typeface="+mn-lt"/>
                <a:ea typeface="+mn-ea"/>
                <a:cs typeface="+mn-cs"/>
              </a:rPr>
              <a:t>In questa tesi è stato utilizzato come modello di apprendimento </a:t>
            </a:r>
            <a:r>
              <a:rPr lang="it-IT" sz="1200" b="1"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poiché permette di ottenere risultati più accurati].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consiste nel trovare rappresentazioni vettoriali delle parole per predire quelle circostanti in una frase. </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484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Formalmente, data una sequenza di parole w1…</a:t>
            </a:r>
            <a:r>
              <a:rPr lang="it-IT" sz="1200" kern="1200" dirty="0" err="1">
                <a:solidFill>
                  <a:schemeClr val="tx1"/>
                </a:solidFill>
                <a:effectLst/>
                <a:latin typeface="+mn-lt"/>
                <a:ea typeface="+mn-ea"/>
                <a:cs typeface="+mn-cs"/>
              </a:rPr>
              <a:t>wt</a:t>
            </a:r>
            <a:r>
              <a:rPr lang="it-IT" sz="1200" kern="1200" dirty="0">
                <a:solidFill>
                  <a:schemeClr val="tx1"/>
                </a:solidFill>
                <a:effectLst/>
                <a:latin typeface="+mn-lt"/>
                <a:ea typeface="+mn-ea"/>
                <a:cs typeface="+mn-cs"/>
              </a:rPr>
              <a:t> viene costruito un vocabolario, i cui termini hanno un vettore con n dimensione generato casualmente. L’obiettivo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è massimizzare la probabilità media logaritmica della parola del contesto, data la parola target. Supponiamo di avere la frase in esempio con dimensione della finestra di contesto 1, verrà costruito un dataset come in esempio e si cercherà di massimizzare la probabilità media logaritmica per ogni coppia di parole. Ad ogni passo vengono aggiornati i vettori delle parole precedentemente apprese. L’intero processo di apprendimento viene ripetuto sull’intera collezione di dati.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0098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 uno degli obiettivi di questa sperimentazione, si è deciso di modificare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della libreria deeplearning4j, in maniera tale da considerare solo il contesto sinistro, ovvero le parole che si trovano alla sinistra di quella target. Dall’esempio si evince il funzionamento. Durante il lavoro di tesi, si è analizzato il valore b, che permette di aumentare o diminuire la finestra di contesto, dando più importanza alle parole più vicine a quella in analisi.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191757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LINE è un nuovo modello di apprendimento, capace di produrre rappresentazioni vettoriali dei vertici in una rete o grafo. Un grafo è una coppia G = (V, E) di insiemi, dove V insieme dei nodi ed E degli archi. L’obiettivo di LINE è quello di rappresentare ogni vertice v appartenente a v in un vettore </a:t>
            </a:r>
            <a:r>
              <a:rPr lang="it-IT" sz="1200" kern="1200" dirty="0" err="1">
                <a:solidFill>
                  <a:schemeClr val="tx1"/>
                </a:solidFill>
                <a:effectLst/>
                <a:latin typeface="+mn-lt"/>
                <a:ea typeface="+mn-ea"/>
                <a:cs typeface="+mn-cs"/>
              </a:rPr>
              <a:t>Rd</a:t>
            </a:r>
            <a:r>
              <a:rPr lang="it-IT" sz="1200" kern="1200" dirty="0">
                <a:solidFill>
                  <a:schemeClr val="tx1"/>
                </a:solidFill>
                <a:effectLst/>
                <a:latin typeface="+mn-lt"/>
                <a:ea typeface="+mn-ea"/>
                <a:cs typeface="+mn-cs"/>
              </a:rPr>
              <a:t>, dove d è molto più piccolo della dimensione dell’insieme V. </a:t>
            </a:r>
          </a:p>
          <a:p>
            <a:r>
              <a:rPr lang="it-IT" sz="1200" kern="1200" dirty="0">
                <a:solidFill>
                  <a:schemeClr val="tx1"/>
                </a:solidFill>
                <a:effectLst/>
                <a:latin typeface="+mn-lt"/>
                <a:ea typeface="+mn-ea"/>
                <a:cs typeface="+mn-cs"/>
              </a:rPr>
              <a:t>Una particolarità di LINE è che permette di preservare la prossimità di primo e di secondo ordine. </a:t>
            </a:r>
          </a:p>
          <a:p>
            <a:r>
              <a:rPr lang="it-IT" sz="1200" kern="1200" dirty="0">
                <a:solidFill>
                  <a:schemeClr val="tx1"/>
                </a:solidFill>
                <a:effectLst/>
                <a:latin typeface="+mn-lt"/>
                <a:ea typeface="+mn-ea"/>
                <a:cs typeface="+mn-cs"/>
              </a:rPr>
              <a:t>In entrambi si cerca di ottimizzare le funzioni di perdita riportate sulla slide. Per spiegare la differenza tra prossimità di primo e secondo ordine, analizziamo la figura: con prossimità di primo ordine si intende la somiglianza di due nodi, ovvero due nodi sono simili se sono vicini e collegati da un arco (altrimenti la prossimità è 0); con prossimità di secondo ordine, invece, si intende che due nodi sono simili se condividono lo stesso vicinato. </a:t>
            </a:r>
          </a:p>
          <a:p>
            <a:r>
              <a:rPr lang="it-IT" sz="1200" u="sng" kern="1200" dirty="0">
                <a:solidFill>
                  <a:schemeClr val="tx1"/>
                </a:solidFill>
                <a:effectLst/>
                <a:latin typeface="+mn-lt"/>
                <a:ea typeface="+mn-ea"/>
                <a:cs typeface="+mn-cs"/>
              </a:rPr>
              <a:t>La prossimità di primo ordine non è sufficiente per preservare la struttura del network, poiché può capitare che due nodi simili non siano direttamente collegati.</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Per questo è stata implementata la tipologia di secondo ordine.</a:t>
            </a:r>
          </a:p>
          <a:p>
            <a:r>
              <a:rPr lang="it-IT" sz="1200" b="1" kern="1200" dirty="0">
                <a:solidFill>
                  <a:schemeClr val="tx1"/>
                </a:solidFill>
                <a:effectLst/>
                <a:latin typeface="+mn-lt"/>
                <a:ea typeface="+mn-ea"/>
                <a:cs typeface="+mn-cs"/>
              </a:rPr>
              <a:t>La differenza con Word2Vec sta nel fatto che LINE permette di analizzare al più i vicini dei vicini di un dato nodo (relazioni aventi profondità 2); Word2Vec permette di analizzare relazioni più ampie. LINE</a:t>
            </a:r>
            <a:r>
              <a:rPr lang="it-IT" sz="1200" b="1" kern="1200" baseline="0" dirty="0">
                <a:solidFill>
                  <a:schemeClr val="tx1"/>
                </a:solidFill>
                <a:effectLst/>
                <a:latin typeface="+mn-lt"/>
                <a:ea typeface="+mn-ea"/>
                <a:cs typeface="+mn-cs"/>
              </a:rPr>
              <a:t> lavora direttamente sui grafi, Word2Vec ha necessità di avere in input sequenze di parole (</a:t>
            </a:r>
            <a:r>
              <a:rPr lang="it-IT" sz="1200" b="1" kern="1200" baseline="0" dirty="0" err="1">
                <a:solidFill>
                  <a:schemeClr val="tx1"/>
                </a:solidFill>
                <a:effectLst/>
                <a:latin typeface="+mn-lt"/>
                <a:ea typeface="+mn-ea"/>
                <a:cs typeface="+mn-cs"/>
              </a:rPr>
              <a:t>url</a:t>
            </a:r>
            <a:r>
              <a:rPr lang="it-IT" sz="1200" b="1" kern="1200" baseline="0" dirty="0">
                <a:solidFill>
                  <a:schemeClr val="tx1"/>
                </a:solidFill>
                <a:effectLst/>
                <a:latin typeface="+mn-lt"/>
                <a:ea typeface="+mn-ea"/>
                <a:cs typeface="+mn-cs"/>
              </a:rPr>
              <a:t>), nel nostro caso sono sequenze di random </a:t>
            </a:r>
            <a:r>
              <a:rPr lang="it-IT" sz="1200" b="1" kern="1200" baseline="0" dirty="0" err="1">
                <a:solidFill>
                  <a:schemeClr val="tx1"/>
                </a:solidFill>
                <a:effectLst/>
                <a:latin typeface="+mn-lt"/>
                <a:ea typeface="+mn-ea"/>
                <a:cs typeface="+mn-cs"/>
              </a:rPr>
              <a:t>walk</a:t>
            </a:r>
            <a:r>
              <a:rPr lang="it-IT" sz="1200" b="1" kern="1200" baseline="0" dirty="0">
                <a:solidFill>
                  <a:schemeClr val="tx1"/>
                </a:solidFill>
                <a:effectLst/>
                <a:latin typeface="+mn-lt"/>
                <a:ea typeface="+mn-ea"/>
                <a:cs typeface="+mn-cs"/>
              </a:rPr>
              <a:t>.</a:t>
            </a:r>
          </a:p>
          <a:p>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39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STACCATI DAL PRECEDENTE,</a:t>
            </a:r>
            <a:r>
              <a:rPr lang="it-IT" sz="1200" b="1" kern="1200" baseline="0" dirty="0">
                <a:solidFill>
                  <a:schemeClr val="tx1"/>
                </a:solidFill>
                <a:effectLst/>
                <a:latin typeface="+mn-lt"/>
                <a:ea typeface="+mn-ea"/>
                <a:cs typeface="+mn-cs"/>
              </a:rPr>
              <a:t> dicendo che ora si cerca di creare rappresentazioni vettoriali del contenuto testuale</a:t>
            </a:r>
          </a:p>
          <a:p>
            <a:r>
              <a:rPr lang="it-IT" sz="1200" b="1" kern="1200" baseline="0" dirty="0">
                <a:solidFill>
                  <a:schemeClr val="tx1"/>
                </a:solidFill>
                <a:effectLst/>
                <a:latin typeface="+mn-lt"/>
                <a:ea typeface="+mn-ea"/>
                <a:cs typeface="+mn-cs"/>
              </a:rPr>
              <a:t>[se non ho tempo, finisci solo elencando i fattori]</a:t>
            </a:r>
            <a:endParaRPr lang="it-IT" sz="1200" b="1" kern="1200" dirty="0">
              <a:solidFill>
                <a:schemeClr val="tx1"/>
              </a:solidFill>
              <a:effectLst/>
              <a:latin typeface="+mn-lt"/>
              <a:ea typeface="+mn-ea"/>
              <a:cs typeface="+mn-cs"/>
            </a:endParaRPr>
          </a:p>
          <a:p>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è una funzione che viene usata per misurare l’importanza di un termine rispetto ad un documento o ad una collezione di documenti. È composto da due fattori: </a:t>
            </a:r>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a:t>
            </a:r>
          </a:p>
          <a:p>
            <a:r>
              <a:rPr lang="it-IT" sz="1200" kern="1200" dirty="0" err="1">
                <a:solidFill>
                  <a:schemeClr val="tx1"/>
                </a:solidFill>
                <a:effectLst/>
                <a:latin typeface="+mn-lt"/>
                <a:ea typeface="+mn-ea"/>
                <a:cs typeface="+mn-cs"/>
              </a:rPr>
              <a:t>Tf</a:t>
            </a:r>
            <a:r>
              <a:rPr lang="it-IT" sz="1200" kern="1200" dirty="0">
                <a:solidFill>
                  <a:schemeClr val="tx1"/>
                </a:solidFill>
                <a:effectLst/>
                <a:latin typeface="+mn-lt"/>
                <a:ea typeface="+mn-ea"/>
                <a:cs typeface="+mn-cs"/>
              </a:rPr>
              <a:t> misura quante volte un termine appare in un documento. Dato che ogni documento ha un differente numero di parole, è possibile che un termine possa apparire più volte in documenti più lunghi che in quelli più corti. Questo problema viene risolto dividendo la frequenza dei termini per la lunghezza del documento. La frequenza del termine è calcolata dalla formula in slide, dove </a:t>
            </a:r>
            <a:r>
              <a:rPr lang="it-IT" sz="1200" kern="1200" dirty="0" err="1">
                <a:solidFill>
                  <a:schemeClr val="tx1"/>
                </a:solidFill>
                <a:effectLst/>
                <a:latin typeface="+mn-lt"/>
                <a:ea typeface="+mn-ea"/>
                <a:cs typeface="+mn-cs"/>
              </a:rPr>
              <a:t>nij</a:t>
            </a:r>
            <a:r>
              <a:rPr lang="it-IT" sz="1200" kern="1200" dirty="0">
                <a:solidFill>
                  <a:schemeClr val="tx1"/>
                </a:solidFill>
                <a:effectLst/>
                <a:latin typeface="+mn-lt"/>
                <a:ea typeface="+mn-ea"/>
                <a:cs typeface="+mn-cs"/>
              </a:rPr>
              <a:t> è il numero di occorrenze del termine ti che si trova nel documenti dj, il denominatore è la dimensione del documento dj.</a:t>
            </a:r>
          </a:p>
          <a:p>
            <a:r>
              <a:rPr lang="it-IT" sz="1200" kern="1200" dirty="0" err="1">
                <a:solidFill>
                  <a:schemeClr val="tx1"/>
                </a:solidFill>
                <a:effectLst/>
                <a:latin typeface="+mn-lt"/>
                <a:ea typeface="+mn-ea"/>
                <a:cs typeface="+mn-cs"/>
              </a:rPr>
              <a:t>Idf</a:t>
            </a:r>
            <a:r>
              <a:rPr lang="it-IT" sz="1200" kern="1200" dirty="0">
                <a:solidFill>
                  <a:schemeClr val="tx1"/>
                </a:solidFill>
                <a:effectLst/>
                <a:latin typeface="+mn-lt"/>
                <a:ea typeface="+mn-ea"/>
                <a:cs typeface="+mn-cs"/>
              </a:rPr>
              <a:t> misura i termini che si presentano più volte in un documento, ma con meno frequenza in tutta la collezione di documenti. Questo perché potrebbero esserci termini più significativi che appaiono raramente in un documento, ma frequentemente nella collezione dei documenti. La formula calcola proprio questo, dove |D| è il numero di documenti nella collezione, il denominatore è il numero di documenti che contengono il termine ti.</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3006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Doc2Vec è una estensione di word2vec che aggrega tutte le parole di un paragrafo in un vettore. Il processo di apprendimento avviene in maniera simile a word2vec, ma limitando l’apprendimento delle parole ad ogni paragrafo. Vengono create due matrici: una dei paragrafi e una delle parole. Vengono usati gli stessi modelli di apprendimento di Word2Vec. Il vettore del paragrafo è condiviso per tutte le parole che si trovano nello stesso, ma non per altri paragrafi. I vettori dei paragrafi e delle parole vengono usati durante l’apprendimento e aggiornati ad ogni passo.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697372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L’ultimo passo della metodologia è il Clustering delle pagine apprese. Sono stati utilizzati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sfruttano le rappresentazioni vettoriali, ovvero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e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Sono stati scelti questi due algoritmi perché sono ben conosciuti ed hanno molte proprietà complementari. Infatti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basa il processo di raggruppamento in base alla distanza dei </a:t>
            </a:r>
            <a:r>
              <a:rPr lang="it-IT" sz="1200" kern="1200" dirty="0" err="1">
                <a:solidFill>
                  <a:schemeClr val="tx1"/>
                </a:solidFill>
                <a:effectLst/>
                <a:latin typeface="+mn-lt"/>
                <a:ea typeface="+mn-ea"/>
                <a:cs typeface="+mn-cs"/>
              </a:rPr>
              <a:t>centroidi</a:t>
            </a:r>
            <a:r>
              <a:rPr lang="it-IT" sz="1200" kern="1200" dirty="0">
                <a:solidFill>
                  <a:schemeClr val="tx1"/>
                </a:solidFill>
                <a:effectLst/>
                <a:latin typeface="+mn-lt"/>
                <a:ea typeface="+mn-ea"/>
                <a:cs typeface="+mn-cs"/>
              </a:rPr>
              <a:t> del cluster (media di tutti i campioni);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si basa sulla densità del cluster. </a:t>
            </a:r>
            <a:r>
              <a:rPr lang="it-IT" sz="1200" kern="1200" dirty="0" err="1">
                <a:solidFill>
                  <a:schemeClr val="tx1"/>
                </a:solidFill>
                <a:effectLst/>
                <a:latin typeface="+mn-lt"/>
                <a:ea typeface="+mn-ea"/>
                <a:cs typeface="+mn-cs"/>
              </a:rPr>
              <a:t>Kmeans</a:t>
            </a:r>
            <a:r>
              <a:rPr lang="it-IT" sz="1200" kern="1200" dirty="0">
                <a:solidFill>
                  <a:schemeClr val="tx1"/>
                </a:solidFill>
                <a:effectLst/>
                <a:latin typeface="+mn-lt"/>
                <a:ea typeface="+mn-ea"/>
                <a:cs typeface="+mn-cs"/>
              </a:rPr>
              <a:t> richiede il numero di cluster da creare in input (etichette distinte in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hdbscan</a:t>
            </a:r>
            <a:r>
              <a:rPr lang="it-IT" sz="1200" kern="1200" dirty="0">
                <a:solidFill>
                  <a:schemeClr val="tx1"/>
                </a:solidFill>
                <a:effectLst/>
                <a:latin typeface="+mn-lt"/>
                <a:ea typeface="+mn-ea"/>
                <a:cs typeface="+mn-cs"/>
              </a:rPr>
              <a:t> richiede il numero minimo di elementi che un cluster deve avere per essere considerato come tale (5). </a:t>
            </a:r>
          </a:p>
          <a:p>
            <a:r>
              <a:rPr lang="it-IT" sz="1200" b="1" kern="1200" dirty="0">
                <a:solidFill>
                  <a:schemeClr val="tx1"/>
                </a:solidFill>
                <a:effectLst/>
                <a:latin typeface="+mn-lt"/>
                <a:ea typeface="+mn-ea"/>
                <a:cs typeface="+mn-cs"/>
              </a:rPr>
              <a:t>[Fai vedere la differenza sulle</a:t>
            </a:r>
            <a:r>
              <a:rPr lang="it-IT" sz="1200" b="1" kern="1200" baseline="0" dirty="0">
                <a:solidFill>
                  <a:schemeClr val="tx1"/>
                </a:solidFill>
                <a:effectLst/>
                <a:latin typeface="+mn-lt"/>
                <a:ea typeface="+mn-ea"/>
                <a:cs typeface="+mn-cs"/>
              </a:rPr>
              <a:t> immagini]</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 vettori, prima di essere usati nel processo di Clustering, sono stati normalizzati con L2. Normalizzare significa ridurre l’effetto degli </a:t>
            </a:r>
            <a:r>
              <a:rPr lang="it-IT" sz="1200" kern="1200" dirty="0" err="1">
                <a:solidFill>
                  <a:schemeClr val="tx1"/>
                </a:solidFill>
                <a:effectLst/>
                <a:latin typeface="+mn-lt"/>
                <a:ea typeface="+mn-ea"/>
                <a:cs typeface="+mn-cs"/>
              </a:rPr>
              <a:t>outlier</a:t>
            </a:r>
            <a:r>
              <a:rPr lang="it-IT" sz="1200" kern="1200" dirty="0">
                <a:solidFill>
                  <a:schemeClr val="tx1"/>
                </a:solidFill>
                <a:effectLst/>
                <a:latin typeface="+mn-lt"/>
                <a:ea typeface="+mn-ea"/>
                <a:cs typeface="+mn-cs"/>
              </a:rPr>
              <a:t>, ovvero dei valori anomali e aberranti che potrebbero portare a risultati fuorvianti (esempio della temperatura di 10 oggetti in una stanza). Esistono vari metodi di normalizzazione, ma secondo diversi studi, la tecnica che ha permesso di ottenere risultati di normalizzazione superiori è stata la L2 per ogni vettore. L2 si basa sulla distanza euclidea [non so magari spiega la formula.. e di che una volta ottenuto il valore, si applica una divisione tra ogni valore del vettore e il valore ottenuto].</a:t>
            </a:r>
          </a:p>
          <a:p>
            <a:endParaRPr lang="it-IT"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Con l2 è possibile combinare i due vettori,</a:t>
            </a:r>
            <a:r>
              <a:rPr lang="it-IT" sz="1200" b="1" kern="1200" baseline="0" dirty="0">
                <a:solidFill>
                  <a:schemeClr val="tx1"/>
                </a:solidFill>
                <a:effectLst/>
                <a:latin typeface="+mn-lt"/>
                <a:ea typeface="+mn-ea"/>
                <a:cs typeface="+mn-cs"/>
              </a:rPr>
              <a:t> evitando che uno dei due predomini sull’altro</a:t>
            </a:r>
            <a:endParaRPr lang="it-IT" sz="1200" b="1"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5940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la sperimentazione si</a:t>
            </a:r>
            <a:r>
              <a:rPr lang="it-IT" sz="1200" kern="1200" baseline="0" dirty="0">
                <a:solidFill>
                  <a:schemeClr val="tx1"/>
                </a:solidFill>
                <a:effectLst/>
                <a:latin typeface="+mn-lt"/>
                <a:ea typeface="+mn-ea"/>
                <a:cs typeface="+mn-cs"/>
              </a:rPr>
              <a:t> sono valutate tutte le possibili combinazioni usando l’informazione della struttura, testuale e combinata con entrambi gli algoritmi di Clustering), utilizzando 316 combinazioni per ogni sito [spiega il motivo dell’espressione].</a:t>
            </a:r>
          </a:p>
          <a:p>
            <a:r>
              <a:rPr lang="it-IT" sz="1200" kern="1200" baseline="0" dirty="0">
                <a:solidFill>
                  <a:schemeClr val="tx1"/>
                </a:solidFill>
                <a:effectLst/>
                <a:latin typeface="+mn-lt"/>
                <a:ea typeface="+mn-ea"/>
                <a:cs typeface="+mn-cs"/>
              </a:rPr>
              <a:t>Sono state riportate le configurazioni aventi i valori migliori delle misure: [elenca misure].</a:t>
            </a:r>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pPr lvl="0"/>
            <a:r>
              <a:rPr lang="it-IT" sz="1200" kern="1200" dirty="0">
                <a:solidFill>
                  <a:schemeClr val="tx1"/>
                </a:solidFill>
                <a:effectLst/>
                <a:latin typeface="+mn-lt"/>
                <a:ea typeface="+mn-ea"/>
                <a:cs typeface="+mn-cs"/>
              </a:rPr>
              <a:t>Con omogeneità si calcola se ogni cluster contiene elementi appartenenti alla stessa classe, ovvero della stessa tipologia. </a:t>
            </a:r>
          </a:p>
          <a:p>
            <a:pPr lvl="0"/>
            <a:r>
              <a:rPr lang="it-IT" sz="1200" kern="1200" dirty="0">
                <a:solidFill>
                  <a:schemeClr val="tx1"/>
                </a:solidFill>
                <a:effectLst/>
                <a:latin typeface="+mn-lt"/>
                <a:ea typeface="+mn-ea"/>
                <a:cs typeface="+mn-cs"/>
              </a:rPr>
              <a:t>La completezza è simmetrica all’omogeneità, e calcola che tutti gli elementi di una stessa classe siano in uno stesso cluster.</a:t>
            </a:r>
          </a:p>
          <a:p>
            <a:pPr lvl="0"/>
            <a:r>
              <a:rPr lang="it-IT" sz="1200" kern="1200" dirty="0">
                <a:solidFill>
                  <a:schemeClr val="tx1"/>
                </a:solidFill>
                <a:effectLst/>
                <a:latin typeface="+mn-lt"/>
                <a:ea typeface="+mn-ea"/>
                <a:cs typeface="+mn-cs"/>
              </a:rPr>
              <a:t>V-</a:t>
            </a:r>
            <a:r>
              <a:rPr lang="it-IT" sz="1200" kern="1200" dirty="0" err="1">
                <a:solidFill>
                  <a:schemeClr val="tx1"/>
                </a:solidFill>
                <a:effectLst/>
                <a:latin typeface="+mn-lt"/>
                <a:ea typeface="+mn-ea"/>
                <a:cs typeface="+mn-cs"/>
              </a:rPr>
              <a:t>Measure</a:t>
            </a:r>
            <a:r>
              <a:rPr lang="it-IT" sz="1200" kern="1200" dirty="0">
                <a:solidFill>
                  <a:schemeClr val="tx1"/>
                </a:solidFill>
                <a:effectLst/>
                <a:latin typeface="+mn-lt"/>
                <a:ea typeface="+mn-ea"/>
                <a:cs typeface="+mn-cs"/>
              </a:rPr>
              <a:t> è la media armonica tra omogeneità e completezza, ovvero 2 * (h * c) / (h + c).</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Mutual</a:t>
            </a:r>
            <a:r>
              <a:rPr lang="it-IT" sz="1200" kern="1200" dirty="0">
                <a:solidFill>
                  <a:schemeClr val="tx1"/>
                </a:solidFill>
                <a:effectLst/>
                <a:latin typeface="+mn-lt"/>
                <a:ea typeface="+mn-ea"/>
                <a:cs typeface="+mn-cs"/>
              </a:rPr>
              <a:t> Information calcola la corrispondenza delle due informazioni, ignorando le permutazioni.</a:t>
            </a:r>
          </a:p>
          <a:p>
            <a:pPr lvl="0"/>
            <a:r>
              <a:rPr lang="it-IT" sz="1200" kern="1200" dirty="0" err="1">
                <a:solidFill>
                  <a:schemeClr val="tx1"/>
                </a:solidFill>
                <a:effectLst/>
                <a:latin typeface="+mn-lt"/>
                <a:ea typeface="+mn-ea"/>
                <a:cs typeface="+mn-cs"/>
              </a:rPr>
              <a:t>Adjusted</a:t>
            </a:r>
            <a:r>
              <a:rPr lang="it-IT" sz="1200" kern="1200" dirty="0">
                <a:solidFill>
                  <a:schemeClr val="tx1"/>
                </a:solidFill>
                <a:effectLst/>
                <a:latin typeface="+mn-lt"/>
                <a:ea typeface="+mn-ea"/>
                <a:cs typeface="+mn-cs"/>
              </a:rPr>
              <a:t> Random Index calcola la percentuale di coppie di elementi per i quali la </a:t>
            </a:r>
            <a:r>
              <a:rPr lang="it-IT" sz="1200" kern="1200" dirty="0" err="1">
                <a:solidFill>
                  <a:schemeClr val="tx1"/>
                </a:solidFill>
                <a:effectLst/>
                <a:latin typeface="+mn-lt"/>
                <a:ea typeface="+mn-ea"/>
                <a:cs typeface="+mn-cs"/>
              </a:rPr>
              <a:t>ground</a:t>
            </a:r>
            <a:r>
              <a:rPr lang="it-IT" sz="1200" kern="1200" dirty="0">
                <a:solidFill>
                  <a:schemeClr val="tx1"/>
                </a:solidFill>
                <a:effectLst/>
                <a:latin typeface="+mn-lt"/>
                <a:ea typeface="+mn-ea"/>
                <a:cs typeface="+mn-cs"/>
              </a:rPr>
              <a:t> </a:t>
            </a:r>
            <a:r>
              <a:rPr lang="it-IT" sz="1200" kern="1200" dirty="0" err="1">
                <a:solidFill>
                  <a:schemeClr val="tx1"/>
                </a:solidFill>
                <a:effectLst/>
                <a:latin typeface="+mn-lt"/>
                <a:ea typeface="+mn-ea"/>
                <a:cs typeface="+mn-cs"/>
              </a:rPr>
              <a:t>truth</a:t>
            </a:r>
            <a:r>
              <a:rPr lang="it-IT" sz="1200" kern="1200" dirty="0">
                <a:solidFill>
                  <a:schemeClr val="tx1"/>
                </a:solidFill>
                <a:effectLst/>
                <a:latin typeface="+mn-lt"/>
                <a:ea typeface="+mn-ea"/>
                <a:cs typeface="+mn-cs"/>
              </a:rPr>
              <a:t> e l’algoritmo di Clustering concordano sull’assegnazione. In altre parole, misura </a:t>
            </a:r>
            <a:r>
              <a:rPr lang="it-IT" sz="1200" u="sng" kern="1200" dirty="0">
                <a:solidFill>
                  <a:schemeClr val="tx1"/>
                </a:solidFill>
                <a:effectLst/>
                <a:latin typeface="+mn-lt"/>
                <a:ea typeface="+mn-ea"/>
                <a:cs typeface="+mn-cs"/>
              </a:rPr>
              <a:t>l’accuratezza del processo di Clustering.</a:t>
            </a:r>
          </a:p>
          <a:p>
            <a:pPr lvl="0"/>
            <a:r>
              <a:rPr lang="it-IT" sz="1200" kern="1200" dirty="0">
                <a:solidFill>
                  <a:schemeClr val="tx1"/>
                </a:solidFill>
                <a:effectLst/>
                <a:latin typeface="+mn-lt"/>
                <a:ea typeface="+mn-ea"/>
                <a:cs typeface="+mn-cs"/>
              </a:rPr>
              <a:t>Silhouette misura la forma di ogni Cluster, ovvero quanto un elemento di un Cluster è coeso con gli altri dello stesso raggruppamento e se è ben separato dagli altri insiemi.</a:t>
            </a:r>
          </a:p>
          <a:p>
            <a:r>
              <a:rPr lang="it-IT" sz="1200" kern="1200" dirty="0">
                <a:solidFill>
                  <a:schemeClr val="tx1"/>
                </a:solidFill>
                <a:effectLst/>
                <a:latin typeface="+mn-lt"/>
                <a:ea typeface="+mn-ea"/>
                <a:cs typeface="+mn-cs"/>
              </a:rPr>
              <a:t>La silhouette è l’unica metrica che non ha bisogno della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 per restituire un valore, ed è l’unica metrica ad avere come range di valori possibili [-1; 1], a differenza delle altre metriche che hanno [0;1]. Più alto è il valore delle metriche, maggiore sarà la qualità dei cluster prodotti.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84581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Di seguito si fanno vedere i</a:t>
            </a:r>
            <a:r>
              <a:rPr lang="it-IT" sz="1200" b="1" kern="1200" baseline="0" dirty="0">
                <a:solidFill>
                  <a:schemeClr val="tx1"/>
                </a:solidFill>
                <a:effectLst/>
                <a:latin typeface="+mn-lt"/>
                <a:ea typeface="+mn-ea"/>
                <a:cs typeface="+mn-cs"/>
              </a:rPr>
              <a:t> siti utilizzati, aventi numero pagine, archi, archi liste web e cluster. L’obiettivo non è quello di confrontare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sono stati inseriti in input agli algoritmi di </a:t>
            </a:r>
            <a:r>
              <a:rPr lang="it-IT" sz="1200" b="1" kern="1200" baseline="0" dirty="0" err="1">
                <a:solidFill>
                  <a:schemeClr val="tx1"/>
                </a:solidFill>
                <a:effectLst/>
                <a:latin typeface="+mn-lt"/>
                <a:ea typeface="+mn-ea"/>
                <a:cs typeface="+mn-cs"/>
              </a:rPr>
              <a:t>clustering</a:t>
            </a:r>
            <a:r>
              <a:rPr lang="it-IT" sz="1200" b="1" kern="1200" baseline="0" dirty="0">
                <a:solidFill>
                  <a:schemeClr val="tx1"/>
                </a:solidFill>
                <a:effectLst/>
                <a:latin typeface="+mn-lt"/>
                <a:ea typeface="+mn-ea"/>
                <a:cs typeface="+mn-cs"/>
              </a:rPr>
              <a:t> i parametri ottimali.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la sperimentazione sono stati usati 4 siti del dipartimento di informatica, riportati in tabella in tabella. Sempre in tabella è possibile notare le dimensioni di ogni sito al termine del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La colonna numero pagine sono le pagine estratte sia dal crawler a liste di costrizione che quello tradizionale. Sono stati inoltre riportati sia il numero di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tradizionale (seconda colonna), sia il numero degli archi </a:t>
            </a:r>
            <a:r>
              <a:rPr lang="it-IT" sz="1200" kern="1200" dirty="0" err="1">
                <a:solidFill>
                  <a:schemeClr val="tx1"/>
                </a:solidFill>
                <a:effectLst/>
                <a:latin typeface="+mn-lt"/>
                <a:ea typeface="+mn-ea"/>
                <a:cs typeface="+mn-cs"/>
              </a:rPr>
              <a:t>crawlati</a:t>
            </a:r>
            <a:r>
              <a:rPr lang="it-IT" sz="1200" kern="1200" dirty="0">
                <a:solidFill>
                  <a:schemeClr val="tx1"/>
                </a:solidFill>
                <a:effectLst/>
                <a:latin typeface="+mn-lt"/>
                <a:ea typeface="+mn-ea"/>
                <a:cs typeface="+mn-cs"/>
              </a:rPr>
              <a:t> con il processo a liste di costrizione (terza colonna). </a:t>
            </a:r>
            <a:r>
              <a:rPr lang="it-IT" sz="1200" u="sng" kern="1200" dirty="0">
                <a:solidFill>
                  <a:schemeClr val="tx1"/>
                </a:solidFill>
                <a:effectLst/>
                <a:latin typeface="+mn-lt"/>
                <a:ea typeface="+mn-ea"/>
                <a:cs typeface="+mn-cs"/>
              </a:rPr>
              <a:t>Nell’ultima colonna sono stati inseriti il numero dei cluster identificati manualmente dall’esperto durante la generazione della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La </a:t>
            </a:r>
            <a:r>
              <a:rPr lang="it-IT" sz="1200" u="sng" kern="1200" dirty="0" err="1">
                <a:solidFill>
                  <a:schemeClr val="tx1"/>
                </a:solidFill>
                <a:effectLst/>
                <a:latin typeface="+mn-lt"/>
                <a:ea typeface="+mn-ea"/>
                <a:cs typeface="+mn-cs"/>
              </a:rPr>
              <a:t>ground</a:t>
            </a:r>
            <a:r>
              <a:rPr lang="it-IT" sz="1200" u="sng" kern="1200" dirty="0">
                <a:solidFill>
                  <a:schemeClr val="tx1"/>
                </a:solidFill>
                <a:effectLst/>
                <a:latin typeface="+mn-lt"/>
                <a:ea typeface="+mn-ea"/>
                <a:cs typeface="+mn-cs"/>
              </a:rPr>
              <a:t> </a:t>
            </a:r>
            <a:r>
              <a:rPr lang="it-IT" sz="1200" u="sng" kern="1200" dirty="0" err="1">
                <a:solidFill>
                  <a:schemeClr val="tx1"/>
                </a:solidFill>
                <a:effectLst/>
                <a:latin typeface="+mn-lt"/>
                <a:ea typeface="+mn-ea"/>
                <a:cs typeface="+mn-cs"/>
              </a:rPr>
              <a:t>truth</a:t>
            </a:r>
            <a:r>
              <a:rPr lang="it-IT" sz="1200" u="sng" kern="1200" dirty="0">
                <a:solidFill>
                  <a:schemeClr val="tx1"/>
                </a:solidFill>
                <a:effectLst/>
                <a:latin typeface="+mn-lt"/>
                <a:ea typeface="+mn-ea"/>
                <a:cs typeface="+mn-cs"/>
              </a:rPr>
              <a:t> è una tabella di verità, dove sono state riportate le pagine che sono state clusterizzate manualmente dall’esperto.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39522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Per motivi di spazio, sono stati riportati solo i risultati finali dei 4 siti web della sperimentazione. Le tabelle sono formate da due parti: nella prima parte si raccoglie le metriche migliori analizzando la struttura del sito (prima riga), quelle migliori analizzando il contenuto testuale (seconda riga) e quelle migliori della concatenazione delle informazioni. Le sigle </a:t>
            </a:r>
            <a:r>
              <a:rPr lang="it-IT" sz="1200" kern="1200" dirty="0" err="1">
                <a:solidFill>
                  <a:schemeClr val="tx1"/>
                </a:solidFill>
                <a:effectLst/>
                <a:latin typeface="+mn-lt"/>
                <a:ea typeface="+mn-ea"/>
                <a:cs typeface="+mn-cs"/>
              </a:rPr>
              <a:t>nc</a:t>
            </a:r>
            <a:r>
              <a:rPr lang="it-IT" sz="1200" kern="1200" dirty="0">
                <a:solidFill>
                  <a:schemeClr val="tx1"/>
                </a:solidFill>
                <a:effectLst/>
                <a:latin typeface="+mn-lt"/>
                <a:ea typeface="+mn-ea"/>
                <a:cs typeface="+mn-cs"/>
              </a:rPr>
              <a:t> ed </a:t>
            </a:r>
            <a:r>
              <a:rPr lang="it-IT" sz="1200" kern="1200" dirty="0" err="1">
                <a:solidFill>
                  <a:schemeClr val="tx1"/>
                </a:solidFill>
                <a:effectLst/>
                <a:latin typeface="+mn-lt"/>
                <a:ea typeface="+mn-ea"/>
                <a:cs typeface="+mn-cs"/>
              </a:rPr>
              <a:t>lc</a:t>
            </a:r>
            <a:r>
              <a:rPr lang="it-IT" sz="1200" kern="1200" dirty="0">
                <a:solidFill>
                  <a:schemeClr val="tx1"/>
                </a:solidFill>
                <a:effectLst/>
                <a:latin typeface="+mn-lt"/>
                <a:ea typeface="+mn-ea"/>
                <a:cs typeface="+mn-cs"/>
              </a:rPr>
              <a:t> rispettivamente sono senza costrizioni e a liste di costrizioni, ovvero il grafo utilizzato per ottenere le metriche riportate. Nella seconda parte, invece, si raccolgono le migliori configurazioni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analizzando la struttura (prima riga) e la concatenazione (seconda riga).</a:t>
            </a:r>
          </a:p>
          <a:p>
            <a:r>
              <a:rPr lang="it-IT" sz="1200" kern="1200" dirty="0">
                <a:solidFill>
                  <a:schemeClr val="tx1"/>
                </a:solidFill>
                <a:effectLst/>
                <a:latin typeface="+mn-lt"/>
                <a:ea typeface="+mn-ea"/>
                <a:cs typeface="+mn-cs"/>
              </a:rPr>
              <a:t>In generale, si può notare come il miglior algoritmo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che riesce a sfruttare le informazioni estratte è </a:t>
            </a:r>
            <a:r>
              <a:rPr lang="it-IT" sz="1200" b="1" kern="1200" dirty="0" err="1">
                <a:solidFill>
                  <a:schemeClr val="tx1"/>
                </a:solidFill>
                <a:effectLst/>
                <a:latin typeface="+mn-lt"/>
                <a:ea typeface="+mn-ea"/>
                <a:cs typeface="+mn-cs"/>
              </a:rPr>
              <a:t>KMeans</a:t>
            </a:r>
            <a:r>
              <a:rPr lang="it-IT" sz="1200" b="1" kern="120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 non solo, la versione tradizionale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permette di estrarre informazioni più utili per migliorare la bontà del processo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escludere il contesto destro causa un filtraggio di informazioni importanti. L’uso delle liste non migliora in maniera significativa le performance degli algoritmi di </a:t>
            </a:r>
            <a:r>
              <a:rPr lang="it-IT" sz="1200" kern="1200" dirty="0" err="1">
                <a:solidFill>
                  <a:schemeClr val="tx1"/>
                </a:solidFill>
                <a:effectLst/>
                <a:latin typeface="+mn-lt"/>
                <a:ea typeface="+mn-ea"/>
                <a:cs typeface="+mn-cs"/>
              </a:rPr>
              <a:t>clustering</a:t>
            </a:r>
            <a:r>
              <a:rPr lang="it-IT" sz="1200" kern="1200" dirty="0">
                <a:solidFill>
                  <a:schemeClr val="tx1"/>
                </a:solidFill>
                <a:effectLst/>
                <a:latin typeface="+mn-lt"/>
                <a:ea typeface="+mn-ea"/>
                <a:cs typeface="+mn-cs"/>
              </a:rPr>
              <a:t>. Evidentemente i siti web sono altamente strutturati, anche perché, se non fosse stato così, l’esperto non sarebbe riuscito ad assegnare manualmente le pagine ai vari cluster, creando la </a:t>
            </a:r>
            <a:r>
              <a:rPr lang="it-IT" sz="1200" kern="1200" dirty="0" err="1">
                <a:solidFill>
                  <a:schemeClr val="tx1"/>
                </a:solidFill>
                <a:effectLst/>
                <a:latin typeface="+mn-lt"/>
                <a:ea typeface="+mn-ea"/>
                <a:cs typeface="+mn-cs"/>
              </a:rPr>
              <a:t>groundtruth</a:t>
            </a:r>
            <a:r>
              <a:rPr lang="it-IT" sz="1200" kern="1200" dirty="0">
                <a:solidFill>
                  <a:schemeClr val="tx1"/>
                </a:solidFill>
                <a:effectLst/>
                <a:latin typeface="+mn-lt"/>
                <a:ea typeface="+mn-ea"/>
                <a:cs typeface="+mn-cs"/>
              </a:rPr>
              <a:t>.</a:t>
            </a:r>
          </a:p>
          <a:p>
            <a:r>
              <a:rPr lang="it-IT" sz="1200" kern="1200" dirty="0">
                <a:solidFill>
                  <a:schemeClr val="tx1"/>
                </a:solidFill>
                <a:effectLst/>
                <a:latin typeface="+mn-lt"/>
                <a:ea typeface="+mn-ea"/>
                <a:cs typeface="+mn-cs"/>
              </a:rPr>
              <a:t>La sperimentazione, in conclusione, ci mostra come i risultati migliori sono stati ottenuti andando a combinare l’informazione della struttura del sito con quella testuale delle pagine Web. In </a:t>
            </a:r>
            <a:r>
              <a:rPr lang="it-IT" sz="1200" kern="1200" dirty="0" err="1">
                <a:solidFill>
                  <a:schemeClr val="tx1"/>
                </a:solidFill>
                <a:effectLst/>
                <a:latin typeface="+mn-lt"/>
                <a:ea typeface="+mn-ea"/>
                <a:cs typeface="+mn-cs"/>
              </a:rPr>
              <a:t>priceton</a:t>
            </a:r>
            <a:r>
              <a:rPr lang="it-IT" sz="1200" kern="1200" dirty="0">
                <a:solidFill>
                  <a:schemeClr val="tx1"/>
                </a:solidFill>
                <a:effectLst/>
                <a:latin typeface="+mn-lt"/>
                <a:ea typeface="+mn-ea"/>
                <a:cs typeface="+mn-cs"/>
              </a:rPr>
              <a:t>, si evince come l’informazione testuale è soddisfacente per realizzare cluster di buona qualità: si suppone che le pagine del sito abbiano più testo che hyperlink ad altre pagine, oppure che la struttura del sito non fornisce </a:t>
            </a:r>
            <a:r>
              <a:rPr lang="it-IT" sz="1200" kern="1200" dirty="0" err="1">
                <a:solidFill>
                  <a:schemeClr val="tx1"/>
                </a:solidFill>
                <a:effectLst/>
                <a:latin typeface="+mn-lt"/>
                <a:ea typeface="+mn-ea"/>
                <a:cs typeface="+mn-cs"/>
              </a:rPr>
              <a:t>unformazioni</a:t>
            </a:r>
            <a:r>
              <a:rPr lang="it-IT" sz="1200" kern="1200" dirty="0">
                <a:solidFill>
                  <a:schemeClr val="tx1"/>
                </a:solidFill>
                <a:effectLst/>
                <a:latin typeface="+mn-lt"/>
                <a:ea typeface="+mn-ea"/>
                <a:cs typeface="+mn-cs"/>
              </a:rPr>
              <a:t> utili. In </a:t>
            </a:r>
            <a:r>
              <a:rPr lang="it-IT" sz="1200" kern="1200" dirty="0" err="1">
                <a:solidFill>
                  <a:schemeClr val="tx1"/>
                </a:solidFill>
                <a:effectLst/>
                <a:latin typeface="+mn-lt"/>
                <a:ea typeface="+mn-ea"/>
                <a:cs typeface="+mn-cs"/>
              </a:rPr>
              <a:t>stanford</a:t>
            </a:r>
            <a:r>
              <a:rPr lang="it-IT" sz="1200" kern="1200" dirty="0">
                <a:solidFill>
                  <a:schemeClr val="tx1"/>
                </a:solidFill>
                <a:effectLst/>
                <a:latin typeface="+mn-lt"/>
                <a:ea typeface="+mn-ea"/>
                <a:cs typeface="+mn-cs"/>
              </a:rPr>
              <a:t>, invece, l’informazione della struttura è sufficiente: si può supporre che il sito contenga pochi termini significativi oppure poco testo contenente informazioni utili.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19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871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a:lnSpc>
                <a:spcPct val="100000"/>
              </a:lnSpc>
            </a:pPr>
            <a:r>
              <a:rPr lang="en-US" spc="-1" dirty="0">
                <a:solidFill>
                  <a:srgbClr val="000000"/>
                </a:solidFill>
                <a:uFill>
                  <a:solidFill>
                    <a:srgbClr val="FFFFFF"/>
                  </a:solidFill>
                </a:uFill>
                <a:latin typeface="+mn-lt"/>
              </a:rPr>
              <a:t>Il Web è</a:t>
            </a:r>
            <a:r>
              <a:rPr lang="en-US" spc="-1" baseline="0" dirty="0">
                <a:solidFill>
                  <a:srgbClr val="000000"/>
                </a:solidFill>
                <a:uFill>
                  <a:solidFill>
                    <a:srgbClr val="FFFFFF"/>
                  </a:solidFill>
                </a:uFill>
                <a:latin typeface="+mn-lt"/>
              </a:rPr>
              <a:t> la </a:t>
            </a:r>
            <a:r>
              <a:rPr lang="en-US" spc="-1" baseline="0" dirty="0" err="1">
                <a:solidFill>
                  <a:srgbClr val="000000"/>
                </a:solidFill>
                <a:uFill>
                  <a:solidFill>
                    <a:srgbClr val="FFFFFF"/>
                  </a:solidFill>
                </a:uFill>
                <a:latin typeface="+mn-lt"/>
              </a:rPr>
              <a:t>più</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eterogenea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sorgente</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grande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perchè</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sono</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archiviati</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nel</a:t>
            </a:r>
            <a:r>
              <a:rPr lang="en-US" spc="-1" baseline="0" dirty="0">
                <a:solidFill>
                  <a:srgbClr val="000000"/>
                </a:solidFill>
                <a:uFill>
                  <a:solidFill>
                    <a:srgbClr val="FFFFFF"/>
                  </a:solidFill>
                </a:uFill>
                <a:latin typeface="+mn-lt"/>
              </a:rPr>
              <a:t> Web un gran </a:t>
            </a:r>
            <a:r>
              <a:rPr lang="en-US" spc="-1" baseline="0" dirty="0" err="1">
                <a:solidFill>
                  <a:srgbClr val="000000"/>
                </a:solidFill>
                <a:uFill>
                  <a:solidFill>
                    <a:srgbClr val="FFFFFF"/>
                  </a:solidFill>
                </a:uFill>
                <a:latin typeface="+mn-lt"/>
              </a:rPr>
              <a:t>numero</a:t>
            </a:r>
            <a:r>
              <a:rPr lang="en-US" spc="-1" baseline="0" dirty="0">
                <a:solidFill>
                  <a:srgbClr val="000000"/>
                </a:solidFill>
                <a:uFill>
                  <a:solidFill>
                    <a:srgbClr val="FFFFFF"/>
                  </a:solidFill>
                </a:uFill>
                <a:latin typeface="+mn-lt"/>
              </a:rPr>
              <a:t> di </a:t>
            </a:r>
            <a:r>
              <a:rPr lang="en-US" spc="-1" baseline="0" dirty="0" err="1">
                <a:solidFill>
                  <a:srgbClr val="000000"/>
                </a:solidFill>
                <a:uFill>
                  <a:solidFill>
                    <a:srgbClr val="FFFFFF"/>
                  </a:solidFill>
                </a:uFill>
                <a:latin typeface="+mn-lt"/>
              </a:rPr>
              <a:t>informazioni</a:t>
            </a:r>
            <a:r>
              <a:rPr lang="en-US" spc="-1" baseline="0" dirty="0">
                <a:solidFill>
                  <a:srgbClr val="000000"/>
                </a:solidFill>
                <a:uFill>
                  <a:solidFill>
                    <a:srgbClr val="FFFFFF"/>
                  </a:solidFill>
                </a:uFill>
                <a:latin typeface="+mn-lt"/>
              </a:rPr>
              <a:t>; </a:t>
            </a:r>
            <a:r>
              <a:rPr lang="en-US" b="1" spc="-1" baseline="0" dirty="0" err="1">
                <a:solidFill>
                  <a:srgbClr val="000000"/>
                </a:solidFill>
                <a:uFill>
                  <a:solidFill>
                    <a:srgbClr val="FFFFFF"/>
                  </a:solidFill>
                </a:uFill>
                <a:latin typeface="+mn-lt"/>
              </a:rPr>
              <a:t>eterogenea</a:t>
            </a:r>
            <a:r>
              <a:rPr lang="en-US" b="1"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perchè</a:t>
            </a:r>
            <a:r>
              <a:rPr lang="en-US" b="0" spc="-1" baseline="0" dirty="0">
                <a:solidFill>
                  <a:srgbClr val="000000"/>
                </a:solidFill>
                <a:uFill>
                  <a:solidFill>
                    <a:srgbClr val="FFFFFF"/>
                  </a:solidFill>
                </a:uFill>
                <a:latin typeface="+mn-lt"/>
              </a:rPr>
              <a:t> è compost da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di tipi </a:t>
            </a:r>
            <a:r>
              <a:rPr lang="en-US" b="0" spc="-1" baseline="0" dirty="0" err="1">
                <a:solidFill>
                  <a:srgbClr val="000000"/>
                </a:solidFill>
                <a:uFill>
                  <a:solidFill>
                    <a:srgbClr val="FFFFFF"/>
                  </a:solidFill>
                </a:uFill>
                <a:latin typeface="+mn-lt"/>
              </a:rPr>
              <a:t>differenti</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ovvero</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pagine</a:t>
            </a:r>
            <a:r>
              <a:rPr lang="en-US" b="0" spc="-1" baseline="0" dirty="0">
                <a:solidFill>
                  <a:srgbClr val="000000"/>
                </a:solidFill>
                <a:uFill>
                  <a:solidFill>
                    <a:srgbClr val="FFFFFF"/>
                  </a:solidFill>
                </a:uFill>
                <a:latin typeface="+mn-lt"/>
              </a:rPr>
              <a:t>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 e non </a:t>
            </a:r>
            <a:r>
              <a:rPr lang="en-US" b="0" spc="-1" baseline="0" dirty="0" err="1">
                <a:solidFill>
                  <a:srgbClr val="000000"/>
                </a:solidFill>
                <a:uFill>
                  <a:solidFill>
                    <a:srgbClr val="FFFFFF"/>
                  </a:solidFill>
                </a:uFill>
                <a:latin typeface="+mn-lt"/>
              </a:rPr>
              <a:t>strutturate</a:t>
            </a:r>
            <a:r>
              <a:rPr lang="en-US" b="0" spc="-1" baseline="0" dirty="0">
                <a:solidFill>
                  <a:srgbClr val="000000"/>
                </a:solidFill>
                <a:uFill>
                  <a:solidFill>
                    <a:srgbClr val="FFFFFF"/>
                  </a:solidFill>
                </a:uFill>
                <a:latin typeface="+mn-lt"/>
              </a:rPr>
              <a:t>.</a:t>
            </a:r>
            <a:endParaRPr lang="en-US" spc="-1" dirty="0">
              <a:solidFill>
                <a:srgbClr val="000000"/>
              </a:solidFill>
              <a:uFill>
                <a:solidFill>
                  <a:srgbClr val="FFFFFF"/>
                </a:solidFill>
              </a:uFill>
              <a:latin typeface="+mn-lt"/>
            </a:endParaRPr>
          </a:p>
          <a:p>
            <a:pPr>
              <a:lnSpc>
                <a:spcPct val="100000"/>
              </a:lnSpc>
            </a:pPr>
            <a:r>
              <a:rPr lang="en-US" spc="-1" dirty="0">
                <a:solidFill>
                  <a:srgbClr val="000000"/>
                </a:solidFill>
                <a:uFill>
                  <a:solidFill>
                    <a:srgbClr val="FFFFFF"/>
                  </a:solidFill>
                </a:uFill>
                <a:latin typeface="+mn-lt"/>
              </a:rPr>
              <a:t>Date le </a:t>
            </a:r>
            <a:r>
              <a:rPr lang="en-US" spc="-1" dirty="0" err="1">
                <a:solidFill>
                  <a:srgbClr val="000000"/>
                </a:solidFill>
                <a:uFill>
                  <a:solidFill>
                    <a:srgbClr val="FFFFFF"/>
                  </a:solidFill>
                </a:uFill>
                <a:latin typeface="+mn-lt"/>
              </a:rPr>
              <a:t>caratteristiche</a:t>
            </a:r>
            <a:r>
              <a:rPr lang="en-US" spc="-1" baseline="0" dirty="0">
                <a:solidFill>
                  <a:srgbClr val="000000"/>
                </a:solidFill>
                <a:uFill>
                  <a:solidFill>
                    <a:srgbClr val="FFFFFF"/>
                  </a:solidFill>
                </a:uFill>
                <a:latin typeface="+mn-lt"/>
              </a:rPr>
              <a:t> del Web, </a:t>
            </a:r>
            <a:r>
              <a:rPr lang="en-US" spc="-1" dirty="0" err="1">
                <a:solidFill>
                  <a:srgbClr val="000000"/>
                </a:solidFill>
                <a:uFill>
                  <a:solidFill>
                    <a:srgbClr val="FFFFFF"/>
                  </a:solidFill>
                </a:uFill>
                <a:latin typeface="+mn-lt"/>
              </a:rPr>
              <a:t>l’organizzazione</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dei</a:t>
            </a:r>
            <a:r>
              <a:rPr lang="en-US" spc="-1"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suoi</a:t>
            </a:r>
            <a:r>
              <a:rPr lang="en-US" spc="-1" baseline="0"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contenuti</a:t>
            </a:r>
            <a:r>
              <a:rPr lang="en-US" spc="-1" baseline="0" dirty="0">
                <a:solidFill>
                  <a:srgbClr val="000000"/>
                </a:solidFill>
                <a:uFill>
                  <a:solidFill>
                    <a:srgbClr val="FFFFFF"/>
                  </a:solidFill>
                </a:uFill>
                <a:latin typeface="+mn-lt"/>
              </a:rPr>
              <a:t> </a:t>
            </a:r>
            <a:r>
              <a:rPr lang="en-US" spc="-1" dirty="0">
                <a:solidFill>
                  <a:srgbClr val="000000"/>
                </a:solidFill>
                <a:uFill>
                  <a:solidFill>
                    <a:srgbClr val="FFFFFF"/>
                  </a:solidFill>
                </a:uFill>
                <a:latin typeface="+mn-lt"/>
              </a:rPr>
              <a:t>è un </a:t>
            </a:r>
            <a:r>
              <a:rPr lang="en-US" spc="-1" dirty="0" err="1">
                <a:solidFill>
                  <a:srgbClr val="000000"/>
                </a:solidFill>
                <a:uFill>
                  <a:solidFill>
                    <a:srgbClr val="FFFFFF"/>
                  </a:solidFill>
                </a:uFill>
                <a:latin typeface="+mn-lt"/>
              </a:rPr>
              <a:t>problema</a:t>
            </a:r>
            <a:r>
              <a:rPr lang="en-US" spc="-1" dirty="0">
                <a:solidFill>
                  <a:srgbClr val="000000"/>
                </a:solidFill>
                <a:uFill>
                  <a:solidFill>
                    <a:srgbClr val="FFFFFF"/>
                  </a:solidFill>
                </a:uFill>
                <a:latin typeface="+mn-lt"/>
              </a:rPr>
              <a:t> </a:t>
            </a:r>
            <a:r>
              <a:rPr lang="en-US" spc="-1" dirty="0" err="1">
                <a:solidFill>
                  <a:srgbClr val="000000"/>
                </a:solidFill>
                <a:uFill>
                  <a:solidFill>
                    <a:srgbClr val="FFFFFF"/>
                  </a:solidFill>
                </a:uFill>
                <a:latin typeface="+mn-lt"/>
              </a:rPr>
              <a:t>rilevante</a:t>
            </a:r>
            <a:r>
              <a:rPr lang="en-US" spc="-1" dirty="0">
                <a:solidFill>
                  <a:srgbClr val="000000"/>
                </a:solidFill>
                <a:uFill>
                  <a:solidFill>
                    <a:srgbClr val="FFFFFF"/>
                  </a:solidFill>
                </a:uFill>
                <a:latin typeface="+mn-lt"/>
              </a:rPr>
              <a:t> per </a:t>
            </a:r>
            <a:r>
              <a:rPr lang="en-US" spc="-1" dirty="0" err="1">
                <a:solidFill>
                  <a:srgbClr val="000000"/>
                </a:solidFill>
                <a:uFill>
                  <a:solidFill>
                    <a:srgbClr val="FFFFFF"/>
                  </a:solidFill>
                </a:uFill>
                <a:latin typeface="+mn-lt"/>
              </a:rPr>
              <a:t>poter</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accedere</a:t>
            </a:r>
            <a:r>
              <a:rPr lang="en-US" spc="-1" baseline="0" dirty="0">
                <a:solidFill>
                  <a:srgbClr val="000000"/>
                </a:solidFill>
                <a:uFill>
                  <a:solidFill>
                    <a:srgbClr val="FFFFFF"/>
                  </a:solidFill>
                </a:uFill>
                <a:latin typeface="+mn-lt"/>
              </a:rPr>
              <a:t> in </a:t>
            </a:r>
            <a:r>
              <a:rPr lang="en-US" spc="-1" baseline="0" dirty="0" err="1">
                <a:solidFill>
                  <a:srgbClr val="000000"/>
                </a:solidFill>
                <a:uFill>
                  <a:solidFill>
                    <a:srgbClr val="FFFFFF"/>
                  </a:solidFill>
                </a:uFill>
                <a:latin typeface="+mn-lt"/>
              </a:rPr>
              <a:t>maniera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mirata</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ed</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efficiente</a:t>
            </a:r>
            <a:r>
              <a:rPr lang="en-US" spc="-1" baseline="0" dirty="0">
                <a:solidFill>
                  <a:srgbClr val="000000"/>
                </a:solidFill>
                <a:uFill>
                  <a:solidFill>
                    <a:srgbClr val="FFFFFF"/>
                  </a:solidFill>
                </a:uFill>
                <a:latin typeface="+mn-lt"/>
              </a:rPr>
              <a:t> a </a:t>
            </a:r>
            <a:r>
              <a:rPr lang="en-US" spc="-1" baseline="0" dirty="0" err="1">
                <a:solidFill>
                  <a:srgbClr val="000000"/>
                </a:solidFill>
                <a:uFill>
                  <a:solidFill>
                    <a:srgbClr val="FFFFFF"/>
                  </a:solidFill>
                </a:uFill>
                <a:latin typeface="+mn-lt"/>
              </a:rPr>
              <a:t>queste</a:t>
            </a:r>
            <a:r>
              <a:rPr lang="en-US" spc="-1" baseline="0" dirty="0">
                <a:solidFill>
                  <a:srgbClr val="000000"/>
                </a:solidFill>
                <a:uFill>
                  <a:solidFill>
                    <a:srgbClr val="FFFFFF"/>
                  </a:solidFill>
                </a:uFill>
                <a:latin typeface="+mn-lt"/>
              </a:rPr>
              <a:t> </a:t>
            </a:r>
            <a:r>
              <a:rPr lang="en-US" spc="-1" baseline="0" dirty="0" err="1">
                <a:solidFill>
                  <a:srgbClr val="000000"/>
                </a:solidFill>
                <a:uFill>
                  <a:solidFill>
                    <a:srgbClr val="FFFFFF"/>
                  </a:solidFill>
                </a:uFill>
                <a:latin typeface="+mn-lt"/>
              </a:rPr>
              <a:t>informazioni</a:t>
            </a:r>
            <a:r>
              <a:rPr lang="en-US" spc="-1" dirty="0">
                <a:solidFill>
                  <a:srgbClr val="000000"/>
                </a:solidFill>
                <a:uFill>
                  <a:solidFill>
                    <a:srgbClr val="FFFFFF"/>
                  </a:solidFill>
                </a:uFill>
                <a:latin typeface="+mn-lt"/>
              </a:rPr>
              <a:t>.</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4044238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b="1" kern="1200" dirty="0">
                <a:solidFill>
                  <a:schemeClr val="tx1"/>
                </a:solidFill>
                <a:effectLst/>
                <a:latin typeface="+mn-lt"/>
                <a:ea typeface="+mn-ea"/>
                <a:cs typeface="+mn-cs"/>
              </a:rPr>
              <a:t>I dataset utilizzati sono</a:t>
            </a:r>
            <a:r>
              <a:rPr lang="it-IT" sz="1200" b="1" kern="1200" baseline="0" dirty="0">
                <a:solidFill>
                  <a:schemeClr val="tx1"/>
                </a:solidFill>
                <a:effectLst/>
                <a:latin typeface="+mn-lt"/>
                <a:ea typeface="+mn-ea"/>
                <a:cs typeface="+mn-cs"/>
              </a:rPr>
              <a:t> altamente strutturati, e si evince dalla tabella, e questo non ha permesso alle liste web di filtrare i link rumore (sono state filtrate pochissime)</a:t>
            </a:r>
            <a:endParaRPr lang="it-IT" sz="1200" b="1" kern="1200" dirty="0">
              <a:solidFill>
                <a:schemeClr val="tx1"/>
              </a:solidFill>
              <a:effectLst/>
              <a:latin typeface="+mn-lt"/>
              <a:ea typeface="+mn-ea"/>
              <a:cs typeface="+mn-cs"/>
            </a:endParaRPr>
          </a:p>
          <a:p>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Concludendo, il testo e la struttura del sito forniscono informazioni diverse e complementari che aumentano effettivamente la qualità dei cluster. Le liste Web non hanno prodotto miglioramenti significativi. Neanche considerare più importanti le pagine più vicine alla homepage, utilizzando la versione modificata di </a:t>
            </a:r>
            <a:r>
              <a:rPr lang="it-IT" sz="1200" kern="1200" dirty="0" err="1">
                <a:solidFill>
                  <a:schemeClr val="tx1"/>
                </a:solidFill>
                <a:effectLst/>
                <a:latin typeface="+mn-lt"/>
                <a:ea typeface="+mn-ea"/>
                <a:cs typeface="+mn-cs"/>
              </a:rPr>
              <a:t>skipgram</a:t>
            </a:r>
            <a:r>
              <a:rPr lang="it-IT" sz="1200" kern="1200" dirty="0">
                <a:solidFill>
                  <a:schemeClr val="tx1"/>
                </a:solidFill>
                <a:effectLst/>
                <a:latin typeface="+mn-lt"/>
                <a:ea typeface="+mn-ea"/>
                <a:cs typeface="+mn-cs"/>
              </a:rPr>
              <a:t>, non ha prodotto miglioramenti significativi.</a:t>
            </a:r>
          </a:p>
          <a:p>
            <a:r>
              <a:rPr lang="it-IT" sz="1200" kern="1200" dirty="0">
                <a:solidFill>
                  <a:schemeClr val="tx1"/>
                </a:solidFill>
                <a:effectLst/>
                <a:latin typeface="+mn-lt"/>
                <a:ea typeface="+mn-ea"/>
                <a:cs typeface="+mn-cs"/>
              </a:rPr>
              <a:t>Uno sviluppo futuro può essere quello di applicare la metodologia descritta in questa tesi su più sito e meno strutturati, per capire se effettivamente le liste web sono utili a filtrare i link rumore oppure no.</a:t>
            </a:r>
          </a:p>
          <a:p>
            <a:endParaRPr lang="en-US" sz="2000" b="0" strike="noStrike" spc="-1" baseline="0"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20</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9261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Grazie per l’attenzione…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21</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749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Una possibile soluzione è l’utilizzo</a:t>
            </a:r>
            <a:r>
              <a:rPr lang="it-IT" sz="1200" kern="1200" baseline="0" dirty="0">
                <a:solidFill>
                  <a:schemeClr val="tx1"/>
                </a:solidFill>
                <a:effectLst/>
                <a:latin typeface="+mn-lt"/>
                <a:ea typeface="+mn-ea"/>
                <a:cs typeface="+mn-cs"/>
              </a:rPr>
              <a:t> del Clustering.</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Con il termine Clustering ci si riferisce al processo di selezione e raggruppamento, a partire da un set di dati iniziali, di elementi omogenei, avendo come base la somiglianza tra gli stessi.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Nel contesto del Web, viene utilizzato per poter organizzare l’enorme quantità di</a:t>
            </a:r>
            <a:r>
              <a:rPr lang="it-IT" sz="1200" kern="1200" baseline="0" dirty="0">
                <a:solidFill>
                  <a:schemeClr val="tx1"/>
                </a:solidFill>
                <a:effectLst/>
                <a:latin typeface="+mn-lt"/>
                <a:ea typeface="+mn-ea"/>
                <a:cs typeface="+mn-cs"/>
              </a:rPr>
              <a:t> dati archiviati, per poter accedere in maniera veloce e mirata. Per questo si applicano algoritmi di Clustering per raggruppare pagine Web appartenenti alla stessa tipologia (pagine dei professori, corsi, prodotti).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In letteratura, esistono algoritmi di Clustering che raggruppano le pagine Web di differenti siti, senza tener conto se queste appartengono allo stesso sito Web. Vengono classificati in 4 categorie, in base alle informazioni utilizzate per effettuare il processo di raggruppamento delle pagine: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a:solidFill>
                  <a:schemeClr val="tx1"/>
                </a:solidFill>
                <a:effectLst/>
                <a:latin typeface="+mn-lt"/>
                <a:ea typeface="+mn-ea"/>
                <a:cs typeface="+mn-cs"/>
              </a:rPr>
              <a:t>[elenco]</a:t>
            </a:r>
            <a:endParaRPr lang="it-IT" sz="1200" kern="1200" dirty="0">
              <a:solidFill>
                <a:schemeClr val="tx1"/>
              </a:solidFill>
              <a:effectLst/>
              <a:latin typeface="+mn-lt"/>
              <a:ea typeface="+mn-ea"/>
              <a:cs typeface="+mn-cs"/>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3</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7090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Ma tali algoritmi presentano delle limitazioni:</a:t>
            </a:r>
          </a:p>
          <a:p>
            <a:pPr lvl="0"/>
            <a:r>
              <a:rPr lang="it-IT" sz="1200" b="1" kern="1200" dirty="0">
                <a:solidFill>
                  <a:schemeClr val="tx1"/>
                </a:solidFill>
                <a:effectLst/>
                <a:latin typeface="+mn-lt"/>
                <a:ea typeface="+mn-ea"/>
                <a:cs typeface="+mn-cs"/>
              </a:rPr>
              <a:t>Contenuto testuale</a:t>
            </a:r>
            <a:r>
              <a:rPr lang="it-IT" sz="1200" kern="1200" dirty="0">
                <a:solidFill>
                  <a:schemeClr val="tx1"/>
                </a:solidFill>
                <a:effectLst/>
                <a:latin typeface="+mn-lt"/>
                <a:ea typeface="+mn-ea"/>
                <a:cs typeface="+mn-cs"/>
              </a:rPr>
              <a:t>: le pagine Web pur avendo lo stesso contenuto informativo, potrebbero essere contestualmente differenti, ovvero il contenuto informativo simile viene inserito in elementi Web aventi diverse regole semantiche (esempio: tabelle o menu di navigazione) e differenti funzionalità (link, pulsanti).</a:t>
            </a:r>
          </a:p>
          <a:p>
            <a:pPr lvl="0"/>
            <a:r>
              <a:rPr lang="it-IT" sz="1200" b="1" kern="1200" dirty="0">
                <a:solidFill>
                  <a:schemeClr val="tx1"/>
                </a:solidFill>
                <a:effectLst/>
                <a:latin typeface="+mn-lt"/>
                <a:ea typeface="+mn-ea"/>
                <a:cs typeface="+mn-cs"/>
              </a:rPr>
              <a:t>Web log</a:t>
            </a:r>
            <a:r>
              <a:rPr lang="it-IT" sz="1200" kern="1200" dirty="0">
                <a:solidFill>
                  <a:schemeClr val="tx1"/>
                </a:solidFill>
                <a:effectLst/>
                <a:latin typeface="+mn-lt"/>
                <a:ea typeface="+mn-ea"/>
                <a:cs typeface="+mn-cs"/>
              </a:rPr>
              <a:t>: la difficoltà sta nel fatto che ogni utente ha un comportamento differente nel Web, avendo come conseguenza una diversa profilazione per ogni utente, portando quindi alla creazione di differenti Cluster di pagine Web, in base ad ogni profilo.</a:t>
            </a:r>
          </a:p>
          <a:p>
            <a:pPr lvl="0"/>
            <a:r>
              <a:rPr lang="it-IT" sz="1200" b="1" kern="1200" dirty="0">
                <a:solidFill>
                  <a:schemeClr val="tx1"/>
                </a:solidFill>
                <a:effectLst/>
                <a:latin typeface="+mn-lt"/>
                <a:ea typeface="+mn-ea"/>
                <a:cs typeface="+mn-cs"/>
              </a:rPr>
              <a:t>HTML</a:t>
            </a:r>
            <a:r>
              <a:rPr lang="it-IT" sz="1200" kern="1200" dirty="0">
                <a:solidFill>
                  <a:schemeClr val="tx1"/>
                </a:solidFill>
                <a:effectLst/>
                <a:latin typeface="+mn-lt"/>
                <a:ea typeface="+mn-ea"/>
                <a:cs typeface="+mn-cs"/>
              </a:rPr>
              <a:t>: La qualità dei Cluster potrebbe abbassarsi se i </a:t>
            </a:r>
            <a:r>
              <a:rPr lang="it-IT" sz="1200" kern="1200" dirty="0" err="1">
                <a:solidFill>
                  <a:schemeClr val="tx1"/>
                </a:solidFill>
                <a:effectLst/>
                <a:latin typeface="+mn-lt"/>
                <a:ea typeface="+mn-ea"/>
                <a:cs typeface="+mn-cs"/>
              </a:rPr>
              <a:t>tag</a:t>
            </a:r>
            <a:r>
              <a:rPr lang="it-IT" sz="1200" kern="1200" dirty="0">
                <a:solidFill>
                  <a:schemeClr val="tx1"/>
                </a:solidFill>
                <a:effectLst/>
                <a:latin typeface="+mn-lt"/>
                <a:ea typeface="+mn-ea"/>
                <a:cs typeface="+mn-cs"/>
              </a:rPr>
              <a:t> sono differenti ma offrono una visualizzazione della pagina Web simile: i dati strutturati, per esempio, inseriti in tabelle o in liste (rispettivamente &lt;</a:t>
            </a:r>
            <a:r>
              <a:rPr lang="it-IT" sz="1200" kern="1200" dirty="0" err="1">
                <a:solidFill>
                  <a:schemeClr val="tx1"/>
                </a:solidFill>
                <a:effectLst/>
                <a:latin typeface="+mn-lt"/>
                <a:ea typeface="+mn-ea"/>
                <a:cs typeface="+mn-cs"/>
              </a:rPr>
              <a:t>table</a:t>
            </a:r>
            <a:r>
              <a:rPr lang="it-IT" sz="1200" kern="1200" dirty="0">
                <a:solidFill>
                  <a:schemeClr val="tx1"/>
                </a:solidFill>
                <a:effectLst/>
                <a:latin typeface="+mn-lt"/>
                <a:ea typeface="+mn-ea"/>
                <a:cs typeface="+mn-cs"/>
              </a:rPr>
              <a:t>&gt; e &lt;</a:t>
            </a:r>
            <a:r>
              <a:rPr lang="it-IT" sz="1200" kern="1200" dirty="0" err="1">
                <a:solidFill>
                  <a:schemeClr val="tx1"/>
                </a:solidFill>
                <a:effectLst/>
                <a:latin typeface="+mn-lt"/>
                <a:ea typeface="+mn-ea"/>
                <a:cs typeface="+mn-cs"/>
              </a:rPr>
              <a:t>ul</a:t>
            </a:r>
            <a:r>
              <a:rPr lang="it-IT" sz="1200" kern="1200" dirty="0">
                <a:solidFill>
                  <a:schemeClr val="tx1"/>
                </a:solidFill>
                <a:effectLst/>
                <a:latin typeface="+mn-lt"/>
                <a:ea typeface="+mn-ea"/>
                <a:cs typeface="+mn-cs"/>
              </a:rPr>
              <a:t>&gt;) hanno una visualizzazione simile, pur avendo una rappresentazione strutturale diversa.</a:t>
            </a:r>
          </a:p>
          <a:p>
            <a:pPr lvl="0"/>
            <a:r>
              <a:rPr lang="it-IT" sz="1200" b="1" kern="1200" dirty="0">
                <a:solidFill>
                  <a:schemeClr val="tx1"/>
                </a:solidFill>
                <a:effectLst/>
                <a:latin typeface="+mn-lt"/>
                <a:ea typeface="+mn-ea"/>
                <a:cs typeface="+mn-cs"/>
              </a:rPr>
              <a:t>Hyperlink</a:t>
            </a:r>
            <a:r>
              <a:rPr lang="it-IT" sz="1200" kern="1200" dirty="0">
                <a:solidFill>
                  <a:schemeClr val="tx1"/>
                </a:solidFill>
                <a:effectLst/>
                <a:latin typeface="+mn-lt"/>
                <a:ea typeface="+mn-ea"/>
                <a:cs typeface="+mn-cs"/>
              </a:rPr>
              <a:t>: se le pagine contengono un numero insufficiente di link, allora la qualità dei Cluster prodotti sarà bassa. Inoltre analizzare tutte le relazioni tra i nodi è </a:t>
            </a:r>
            <a:r>
              <a:rPr lang="it-IT" sz="1200" kern="1200" dirty="0" err="1">
                <a:solidFill>
                  <a:schemeClr val="tx1"/>
                </a:solidFill>
                <a:effectLst/>
                <a:latin typeface="+mn-lt"/>
                <a:ea typeface="+mn-ea"/>
                <a:cs typeface="+mn-cs"/>
              </a:rPr>
              <a:t>computazionalmente</a:t>
            </a:r>
            <a:r>
              <a:rPr lang="it-IT" sz="1200" kern="1200" dirty="0">
                <a:solidFill>
                  <a:schemeClr val="tx1"/>
                </a:solidFill>
                <a:effectLst/>
                <a:latin typeface="+mn-lt"/>
                <a:ea typeface="+mn-ea"/>
                <a:cs typeface="+mn-cs"/>
              </a:rPr>
              <a:t> costoso.</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4</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34715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L’obiettivo di questa tesi è quello di raggruppare le pagine appartenenti alla stessa tipologia (per esempio pagine di professori, corsi e prodotti) di un sito Web.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In particolare si è cercato di capire se, combinando le diverse rappresentazioni della pagina Web precedentemente viste, è possibile migliorare la qualità dei Cluster (dei raggruppamenti) prodotti.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Non solo, si è cercato di capire se è possibile aumentare la bontà dei Cluster prodotti dando più importanza alle pagine vicine alla homepage.</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5</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286992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Per raggiungere</a:t>
            </a:r>
            <a:r>
              <a:rPr lang="it-IT" sz="1200" kern="1200" baseline="0" dirty="0">
                <a:solidFill>
                  <a:schemeClr val="tx1"/>
                </a:solidFill>
                <a:effectLst/>
                <a:latin typeface="+mn-lt"/>
                <a:ea typeface="+mn-ea"/>
                <a:cs typeface="+mn-cs"/>
              </a:rPr>
              <a:t> gli obiettivi precedentemente descritti</a:t>
            </a:r>
            <a:r>
              <a:rPr lang="it-IT" sz="1200" kern="1200" dirty="0">
                <a:solidFill>
                  <a:schemeClr val="tx1"/>
                </a:solidFill>
                <a:effectLst/>
                <a:latin typeface="+mn-lt"/>
                <a:ea typeface="+mn-ea"/>
                <a:cs typeface="+mn-cs"/>
              </a:rPr>
              <a:t>, si è definita una metodologia di 3 fasi: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del sito Web, feature </a:t>
            </a:r>
            <a:r>
              <a:rPr lang="it-IT" sz="1200" kern="1200" dirty="0" err="1">
                <a:solidFill>
                  <a:schemeClr val="tx1"/>
                </a:solidFill>
                <a:effectLst/>
                <a:latin typeface="+mn-lt"/>
                <a:ea typeface="+mn-ea"/>
                <a:cs typeface="+mn-cs"/>
              </a:rPr>
              <a:t>construction</a:t>
            </a:r>
            <a:r>
              <a:rPr lang="it-IT" sz="1200" kern="1200" baseline="0" dirty="0">
                <a:solidFill>
                  <a:schemeClr val="tx1"/>
                </a:solidFill>
                <a:effectLst/>
                <a:latin typeface="+mn-lt"/>
                <a:ea typeface="+mn-ea"/>
                <a:cs typeface="+mn-cs"/>
              </a:rPr>
              <a:t> (</a:t>
            </a:r>
            <a:r>
              <a:rPr lang="it-IT" sz="1200" kern="1200" dirty="0">
                <a:solidFill>
                  <a:schemeClr val="tx1"/>
                </a:solidFill>
                <a:effectLst/>
                <a:latin typeface="+mn-lt"/>
                <a:ea typeface="+mn-ea"/>
                <a:cs typeface="+mn-cs"/>
              </a:rPr>
              <a:t>Costruzione del Dataset) e Clustering delle pagine Web.</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6</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76089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 Crawler è un software automatizzato che permette di indicizzare le pagine Web.</a:t>
            </a:r>
          </a:p>
          <a:p>
            <a:r>
              <a:rPr lang="it-IT" sz="1200" kern="1200" dirty="0">
                <a:solidFill>
                  <a:schemeClr val="tx1"/>
                </a:solidFill>
                <a:effectLst/>
                <a:latin typeface="+mn-lt"/>
                <a:ea typeface="+mn-ea"/>
                <a:cs typeface="+mn-cs"/>
              </a:rPr>
              <a:t>[algoritmo del</a:t>
            </a:r>
            <a:r>
              <a:rPr lang="it-IT" sz="1200" kern="1200" baseline="0" dirty="0">
                <a:solidFill>
                  <a:schemeClr val="tx1"/>
                </a:solidFill>
                <a:effectLst/>
                <a:latin typeface="+mn-lt"/>
                <a:ea typeface="+mn-ea"/>
                <a:cs typeface="+mn-cs"/>
              </a:rPr>
              <a:t> crawler]</a:t>
            </a:r>
            <a:endParaRPr lang="it-IT"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Un sito Web può essere formalmente descritto come un grafo orientato, dove V è l’insieme dei nodi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di pagine Web) ed E è l’insieme degli archi, ovvero una coppia di elementi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cui il secondo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è contenuto nella pagina del primo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Nella sperimentazione di questa tesi sono state utilizzate due tecniche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il tradizionale, che considera e indicizza tutte le pagine del sito Web e quello con il vincolo sulle Liste Web, dove una </a:t>
            </a:r>
            <a:r>
              <a:rPr lang="it-IT" sz="1200" b="1" kern="1200" dirty="0">
                <a:solidFill>
                  <a:schemeClr val="tx1"/>
                </a:solidFill>
                <a:effectLst/>
                <a:latin typeface="+mn-lt"/>
                <a:ea typeface="+mn-ea"/>
                <a:cs typeface="+mn-cs"/>
              </a:rPr>
              <a:t>lista web </a:t>
            </a:r>
            <a:r>
              <a:rPr lang="it-IT" sz="1200" kern="1200" dirty="0">
                <a:solidFill>
                  <a:schemeClr val="tx1"/>
                </a:solidFill>
                <a:effectLst/>
                <a:latin typeface="+mn-lt"/>
                <a:ea typeface="+mn-ea"/>
                <a:cs typeface="+mn-cs"/>
              </a:rPr>
              <a:t>è una collezione di due o più elementi Web che hanno una struttura HTML simile, sono visualmente adiacenti ed allineati. L’allineamento può essere visto lungo l’asse x, y, griglia. Questo crawler filtra le pagine da indicizzare usando proprio le liste web. Questa soluzione è stata utilizzata perché il grafo del sito può essere pieno di link rumore, come hyperlink scorciatoia, che non sono rilevanti nel processo di Clustering. In più la struttura del sito Web è codificata in sistemi di navigazione che offrono una visuale della sua organizzazione. Questi sistemi vengono implementati come collezioni di link che hanno lo stesso dominio. Nel Box A in figura sono stati esclusi i link all’interno della lista perché non appartengono al dominio del sito.</a:t>
            </a:r>
          </a:p>
          <a:p>
            <a:r>
              <a:rPr lang="it-IT" sz="1200" kern="1200" dirty="0">
                <a:solidFill>
                  <a:schemeClr val="tx1"/>
                </a:solidFill>
                <a:effectLst/>
                <a:latin typeface="+mn-lt"/>
                <a:ea typeface="+mn-ea"/>
                <a:cs typeface="+mn-cs"/>
              </a:rPr>
              <a:t>Il Grafo prodotto da entrambi i Crawler è un </a:t>
            </a:r>
            <a:r>
              <a:rPr lang="it-IT" sz="1200" kern="1200" dirty="0" err="1">
                <a:solidFill>
                  <a:schemeClr val="tx1"/>
                </a:solidFill>
                <a:effectLst/>
                <a:latin typeface="+mn-lt"/>
                <a:ea typeface="+mn-ea"/>
                <a:cs typeface="+mn-cs"/>
              </a:rPr>
              <a:t>sottografo</a:t>
            </a:r>
            <a:r>
              <a:rPr lang="it-IT" sz="1200" kern="1200" dirty="0">
                <a:solidFill>
                  <a:schemeClr val="tx1"/>
                </a:solidFill>
                <a:effectLst/>
                <a:latin typeface="+mn-lt"/>
                <a:ea typeface="+mn-ea"/>
                <a:cs typeface="+mn-cs"/>
              </a:rPr>
              <a:t> G’, i cui insiemi sono sottoinsiemi rispettivamente di V ed E.</a:t>
            </a:r>
          </a:p>
          <a:p>
            <a:r>
              <a:rPr lang="it-IT" sz="1200" kern="1200" dirty="0">
                <a:solidFill>
                  <a:schemeClr val="tx1"/>
                </a:solidFill>
                <a:effectLst/>
                <a:latin typeface="+mn-lt"/>
                <a:ea typeface="+mn-ea"/>
                <a:cs typeface="+mn-cs"/>
              </a:rPr>
              <a:t>Una volta </a:t>
            </a:r>
            <a:r>
              <a:rPr lang="it-IT" sz="1200" kern="1200" dirty="0" err="1">
                <a:solidFill>
                  <a:schemeClr val="tx1"/>
                </a:solidFill>
                <a:effectLst/>
                <a:latin typeface="+mn-lt"/>
                <a:ea typeface="+mn-ea"/>
                <a:cs typeface="+mn-cs"/>
              </a:rPr>
              <a:t>Crawlato</a:t>
            </a:r>
            <a:r>
              <a:rPr lang="it-IT" sz="1200" kern="1200" dirty="0">
                <a:solidFill>
                  <a:schemeClr val="tx1"/>
                </a:solidFill>
                <a:effectLst/>
                <a:latin typeface="+mn-lt"/>
                <a:ea typeface="+mn-ea"/>
                <a:cs typeface="+mn-cs"/>
              </a:rPr>
              <a:t> il sito Web,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vengono normalizzati per evitare che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li analizzi più di una volta. Normalizzare significa modificare e standardizzare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in modo tale da poter confrontare due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per definire se sono equivalenti, anche se sono sintatticamente differenti. Nell’esempio, anche se i due link di </a:t>
            </a:r>
            <a:r>
              <a:rPr lang="it-IT" sz="1200" kern="1200" dirty="0" err="1">
                <a:solidFill>
                  <a:schemeClr val="tx1"/>
                </a:solidFill>
                <a:effectLst/>
                <a:latin typeface="+mn-lt"/>
                <a:ea typeface="+mn-ea"/>
                <a:cs typeface="+mn-cs"/>
              </a:rPr>
              <a:t>facebook</a:t>
            </a:r>
            <a:r>
              <a:rPr lang="it-IT" sz="1200" kern="1200" dirty="0">
                <a:solidFill>
                  <a:schemeClr val="tx1"/>
                </a:solidFill>
                <a:effectLst/>
                <a:latin typeface="+mn-lt"/>
                <a:ea typeface="+mn-ea"/>
                <a:cs typeface="+mn-cs"/>
              </a:rPr>
              <a:t> sono sintatticamente differenti, sono equivalenti, poiché puntano allo stesso sito. Nella sperimentazione si è scelto di normalizzare gli </a:t>
            </a:r>
            <a:r>
              <a:rPr lang="it-IT" sz="1200" kern="1200" dirty="0" err="1">
                <a:solidFill>
                  <a:schemeClr val="tx1"/>
                </a:solidFill>
                <a:effectLst/>
                <a:latin typeface="+mn-lt"/>
                <a:ea typeface="+mn-ea"/>
                <a:cs typeface="+mn-cs"/>
              </a:rPr>
              <a:t>url</a:t>
            </a:r>
            <a:r>
              <a:rPr lang="it-IT" sz="1200" kern="1200" dirty="0">
                <a:solidFill>
                  <a:schemeClr val="tx1"/>
                </a:solidFill>
                <a:effectLst/>
                <a:latin typeface="+mn-lt"/>
                <a:ea typeface="+mn-ea"/>
                <a:cs typeface="+mn-cs"/>
              </a:rPr>
              <a:t> eliminando</a:t>
            </a:r>
          </a:p>
          <a:p>
            <a:pPr lvl="0"/>
            <a:r>
              <a:rPr lang="it-IT" sz="1200" b="1" kern="1200" dirty="0">
                <a:solidFill>
                  <a:schemeClr val="tx1"/>
                </a:solidFill>
                <a:effectLst/>
                <a:latin typeface="+mn-lt"/>
                <a:ea typeface="+mn-ea"/>
                <a:cs typeface="+mn-cs"/>
              </a:rPr>
              <a:t>Protocollo (http:// e https://)</a:t>
            </a:r>
          </a:p>
          <a:p>
            <a:pPr lvl="0"/>
            <a:r>
              <a:rPr lang="it-IT" sz="1200" b="1" kern="1200" dirty="0">
                <a:solidFill>
                  <a:schemeClr val="tx1"/>
                </a:solidFill>
                <a:effectLst/>
                <a:latin typeface="+mn-lt"/>
                <a:ea typeface="+mn-ea"/>
                <a:cs typeface="+mn-cs"/>
              </a:rPr>
              <a:t>www</a:t>
            </a:r>
          </a:p>
          <a:p>
            <a:pPr lvl="0"/>
            <a:r>
              <a:rPr lang="it-IT" sz="1200" b="1" kern="1200" dirty="0" err="1">
                <a:solidFill>
                  <a:schemeClr val="tx1"/>
                </a:solidFill>
                <a:effectLst/>
                <a:latin typeface="+mn-lt"/>
                <a:ea typeface="+mn-ea"/>
                <a:cs typeface="+mn-cs"/>
              </a:rPr>
              <a:t>slash</a:t>
            </a:r>
            <a:r>
              <a:rPr lang="it-IT" sz="1200" b="1" kern="1200" dirty="0">
                <a:solidFill>
                  <a:schemeClr val="tx1"/>
                </a:solidFill>
                <a:effectLst/>
                <a:latin typeface="+mn-lt"/>
                <a:ea typeface="+mn-ea"/>
                <a:cs typeface="+mn-cs"/>
              </a:rPr>
              <a:t> finale</a:t>
            </a: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7</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929881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Una volta concluso il processo di </a:t>
            </a:r>
            <a:r>
              <a:rPr lang="it-IT" sz="1200" kern="1200" dirty="0" err="1">
                <a:solidFill>
                  <a:schemeClr val="tx1"/>
                </a:solidFill>
                <a:effectLst/>
                <a:latin typeface="+mn-lt"/>
                <a:ea typeface="+mn-ea"/>
                <a:cs typeface="+mn-cs"/>
              </a:rPr>
              <a:t>Crawling</a:t>
            </a:r>
            <a:r>
              <a:rPr lang="it-IT" sz="1200" kern="1200" dirty="0">
                <a:solidFill>
                  <a:schemeClr val="tx1"/>
                </a:solidFill>
                <a:effectLst/>
                <a:latin typeface="+mn-lt"/>
                <a:ea typeface="+mn-ea"/>
                <a:cs typeface="+mn-cs"/>
              </a:rPr>
              <a:t>, viene prodotto il grafo del sito Web e il contenuto testuale di ogni pagina del sito.</a:t>
            </a:r>
          </a:p>
          <a:p>
            <a:r>
              <a:rPr lang="it-IT" sz="1200" kern="1200" dirty="0">
                <a:solidFill>
                  <a:schemeClr val="tx1"/>
                </a:solidFill>
                <a:effectLst/>
                <a:latin typeface="+mn-lt"/>
                <a:ea typeface="+mn-ea"/>
                <a:cs typeface="+mn-cs"/>
              </a:rPr>
              <a:t>Dal grafo viene prodotto un dataset basato sulle rappresentazioni vettoriali della struttura, del testo e della struttura con il testo. Nel primo caso sono stati utilizzati Word2Vec con i </a:t>
            </a:r>
            <a:r>
              <a:rPr lang="it-IT" sz="1200" kern="1200" dirty="0" err="1">
                <a:solidFill>
                  <a:schemeClr val="tx1"/>
                </a:solidFill>
                <a:effectLst/>
                <a:latin typeface="+mn-lt"/>
                <a:ea typeface="+mn-ea"/>
                <a:cs typeface="+mn-cs"/>
              </a:rPr>
              <a:t>RandomWalk</a:t>
            </a:r>
            <a:r>
              <a:rPr lang="it-IT" sz="1200" kern="1200" dirty="0">
                <a:solidFill>
                  <a:schemeClr val="tx1"/>
                </a:solidFill>
                <a:effectLst/>
                <a:latin typeface="+mn-lt"/>
                <a:ea typeface="+mn-ea"/>
                <a:cs typeface="+mn-cs"/>
              </a:rPr>
              <a:t> standard, Word2Vec modificato con 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a partenza fissa (dalla homepage) e LINE. Nel secondo caso sono stati utilizzati </a:t>
            </a:r>
            <a:r>
              <a:rPr lang="it-IT" sz="1200" kern="1200" dirty="0" err="1">
                <a:solidFill>
                  <a:schemeClr val="tx1"/>
                </a:solidFill>
                <a:effectLst/>
                <a:latin typeface="+mn-lt"/>
                <a:ea typeface="+mn-ea"/>
                <a:cs typeface="+mn-cs"/>
              </a:rPr>
              <a:t>tf-idf</a:t>
            </a:r>
            <a:r>
              <a:rPr lang="it-IT" sz="1200" kern="1200" dirty="0">
                <a:solidFill>
                  <a:schemeClr val="tx1"/>
                </a:solidFill>
                <a:effectLst/>
                <a:latin typeface="+mn-lt"/>
                <a:ea typeface="+mn-ea"/>
                <a:cs typeface="+mn-cs"/>
              </a:rPr>
              <a:t> e doc2vec. Nell’ultimo caso la concatenazione dei vettori che contengono le informazioni della struttura con quelli testuali.</a:t>
            </a:r>
          </a:p>
          <a:p>
            <a:endParaRPr lang="en-US" sz="2000" b="0"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8</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3604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body"/>
          </p:nvPr>
        </p:nvSpPr>
        <p:spPr>
          <a:xfrm>
            <a:off x="685800" y="4343400"/>
            <a:ext cx="5484240" cy="4112640"/>
          </a:xfrm>
          <a:prstGeom prst="rect">
            <a:avLst/>
          </a:prstGeom>
        </p:spPr>
        <p:txBody>
          <a:bodyPr lIns="0" tIns="0" rIns="0" bIns="0"/>
          <a:lstStyle/>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delle passeggiate aleatorie, usate nella sperimentazione di questa tesi per l’esplorazione del grafo del sito Web in analisi. Vengono generate sequenze di URL, partendo da un nodo del grafo e seguendo ricorsivamente un hyperlink casuale fino ad un limite prefissato. Esistono due tipologie: quella standard, in cui ogni nuova sequenza parte da un nodo casuale, e quella a partenza fissa, in cui ogni nuova sequenza parte da un nodo specificato. Per la sperimentazione si è scelto di usare come nodo specificato la homepage del sito.</a:t>
            </a:r>
          </a:p>
          <a:p>
            <a:r>
              <a:rPr lang="it-IT" sz="1200" kern="1200" dirty="0">
                <a:solidFill>
                  <a:schemeClr val="tx1"/>
                </a:solidFill>
                <a:effectLst/>
                <a:latin typeface="+mn-lt"/>
                <a:ea typeface="+mn-ea"/>
                <a:cs typeface="+mn-cs"/>
              </a:rPr>
              <a:t>La scelta dei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è data dal fatto che, per esplorare un grafo, bisognerebbe esplorare tutte le possibili opzioni. Questo tipo di esplorazione è altamente complesso in termini di computazione. Le passeggiate aleatorie permettono di avere buone approssimazioni nell’esplorazione del grafo del sito. Analizzando la figura, però, ci si rende conto che potrebbe arrivare ad un nodo che non presenta ulteriori collegamenti (nel caso di F). Nel caso del Web, i nodi sono pagine che non hanno link al loro interno. La soluzione generalmente adottata è quella di effettuare un “salto” verso una qualsiasi altra pagina (nodo). In questa tesi, se si arriva ad una pagina senza link, l’</a:t>
            </a:r>
            <a:r>
              <a:rPr lang="it-IT" sz="1200" kern="1200" dirty="0" err="1">
                <a:solidFill>
                  <a:schemeClr val="tx1"/>
                </a:solidFill>
                <a:effectLst/>
                <a:latin typeface="+mn-lt"/>
                <a:ea typeface="+mn-ea"/>
                <a:cs typeface="+mn-cs"/>
              </a:rPr>
              <a:t>attraversatore</a:t>
            </a:r>
            <a:r>
              <a:rPr lang="it-IT" sz="1200" kern="1200" dirty="0">
                <a:solidFill>
                  <a:schemeClr val="tx1"/>
                </a:solidFill>
                <a:effectLst/>
                <a:latin typeface="+mn-lt"/>
                <a:ea typeface="+mn-ea"/>
                <a:cs typeface="+mn-cs"/>
              </a:rPr>
              <a:t> semplicemente si blocca, anche se non arriva al limite prefissato.</a:t>
            </a:r>
          </a:p>
          <a:p>
            <a:r>
              <a:rPr lang="it-IT" sz="1200" kern="1200" dirty="0">
                <a:solidFill>
                  <a:schemeClr val="tx1"/>
                </a:solidFill>
                <a:effectLst/>
                <a:latin typeface="+mn-lt"/>
                <a:ea typeface="+mn-ea"/>
                <a:cs typeface="+mn-cs"/>
              </a:rPr>
              <a:t>I random </a:t>
            </a:r>
            <a:r>
              <a:rPr lang="it-IT" sz="1200" kern="1200" dirty="0" err="1">
                <a:solidFill>
                  <a:schemeClr val="tx1"/>
                </a:solidFill>
                <a:effectLst/>
                <a:latin typeface="+mn-lt"/>
                <a:ea typeface="+mn-ea"/>
                <a:cs typeface="+mn-cs"/>
              </a:rPr>
              <a:t>walk</a:t>
            </a:r>
            <a:r>
              <a:rPr lang="it-IT" sz="1200" kern="1200" dirty="0">
                <a:solidFill>
                  <a:schemeClr val="tx1"/>
                </a:solidFill>
                <a:effectLst/>
                <a:latin typeface="+mn-lt"/>
                <a:ea typeface="+mn-ea"/>
                <a:cs typeface="+mn-cs"/>
              </a:rPr>
              <a:t> sono stati utilizzati per far apprendere a Word2Vec la struttura del grafo del sito Web.</a:t>
            </a:r>
          </a:p>
          <a:p>
            <a:endParaRPr lang="en-US" sz="2000" b="0" strike="noStrike" spc="-1" dirty="0">
              <a:solidFill>
                <a:srgbClr val="000000"/>
              </a:solidFill>
              <a:uFill>
                <a:solidFill>
                  <a:srgbClr val="FFFFFF"/>
                </a:solidFill>
              </a:uFill>
              <a:latin typeface="Arial"/>
            </a:endParaRPr>
          </a:p>
          <a:p>
            <a:r>
              <a:rPr lang="en-US" sz="2000" b="1" strike="noStrike" spc="-1" dirty="0">
                <a:solidFill>
                  <a:srgbClr val="000000"/>
                </a:solidFill>
                <a:uFill>
                  <a:solidFill>
                    <a:srgbClr val="FFFFFF"/>
                  </a:solidFill>
                </a:uFill>
                <a:latin typeface="Arial"/>
              </a:rPr>
              <a:t>Il random</a:t>
            </a:r>
            <a:r>
              <a:rPr lang="en-US" sz="2000" b="1" strike="noStrike" spc="-1" baseline="0" dirty="0">
                <a:solidFill>
                  <a:srgbClr val="000000"/>
                </a:solidFill>
                <a:uFill>
                  <a:solidFill>
                    <a:srgbClr val="FFFFFF"/>
                  </a:solidFill>
                </a:uFill>
                <a:latin typeface="Arial"/>
              </a:rPr>
              <a:t> walk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sposta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casualmente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alpha, </a:t>
            </a:r>
            <a:r>
              <a:rPr lang="en-US" sz="2000" b="1" strike="noStrike" spc="-1" baseline="0" dirty="0" err="1">
                <a:solidFill>
                  <a:srgbClr val="000000"/>
                </a:solidFill>
                <a:uFill>
                  <a:solidFill>
                    <a:srgbClr val="FFFFFF"/>
                  </a:solidFill>
                </a:uFill>
                <a:latin typeface="Arial"/>
              </a:rPr>
              <a:t>scegliendo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uno</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dei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nodi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vicini</a:t>
            </a:r>
            <a:r>
              <a:rPr lang="en-US" sz="2000" b="1" strike="noStrike" spc="-1" baseline="0" dirty="0">
                <a:solidFill>
                  <a:srgbClr val="000000"/>
                </a:solidFill>
                <a:uFill>
                  <a:solidFill>
                    <a:srgbClr val="FFFFFF"/>
                  </a:solidFill>
                </a:uFill>
                <a:latin typeface="Arial"/>
              </a:rPr>
              <a:t> da </a:t>
            </a:r>
            <a:r>
              <a:rPr lang="en-US" sz="2000" b="1" strike="noStrike" spc="-1" baseline="0" dirty="0" err="1">
                <a:solidFill>
                  <a:srgbClr val="000000"/>
                </a:solidFill>
                <a:uFill>
                  <a:solidFill>
                    <a:srgbClr val="FFFFFF"/>
                  </a:solidFill>
                </a:uFill>
                <a:latin typeface="Arial"/>
              </a:rPr>
              <a:t>visitare</a:t>
            </a:r>
            <a:r>
              <a:rPr lang="en-US" sz="2000" b="1" strike="noStrike" spc="-1" baseline="0" dirty="0">
                <a:solidFill>
                  <a:srgbClr val="000000"/>
                </a:solidFill>
                <a:uFill>
                  <a:solidFill>
                    <a:srgbClr val="FFFFFF"/>
                  </a:solidFill>
                </a:uFill>
                <a:latin typeface="Arial"/>
              </a:rPr>
              <a:t>. Con </a:t>
            </a:r>
            <a:r>
              <a:rPr lang="en-US" sz="2000" b="1" strike="noStrike" spc="-1" baseline="0" dirty="0" err="1">
                <a:solidFill>
                  <a:srgbClr val="000000"/>
                </a:solidFill>
                <a:uFill>
                  <a:solidFill>
                    <a:srgbClr val="FFFFFF"/>
                  </a:solidFill>
                </a:uFill>
                <a:latin typeface="Arial"/>
              </a:rPr>
              <a:t>probabilità</a:t>
            </a:r>
            <a:r>
              <a:rPr lang="en-US" sz="2000" b="1" strike="noStrike" spc="-1" baseline="0" dirty="0">
                <a:solidFill>
                  <a:srgbClr val="000000"/>
                </a:solidFill>
                <a:uFill>
                  <a:solidFill>
                    <a:srgbClr val="FFFFFF"/>
                  </a:solidFill>
                </a:uFill>
                <a:latin typeface="Arial"/>
              </a:rPr>
              <a:t> 1 - alpha la </a:t>
            </a:r>
            <a:r>
              <a:rPr lang="en-US" sz="2000" b="1" strike="noStrike" spc="-1" baseline="0" dirty="0" err="1">
                <a:solidFill>
                  <a:srgbClr val="000000"/>
                </a:solidFill>
                <a:uFill>
                  <a:solidFill>
                    <a:srgbClr val="FFFFFF"/>
                  </a:solidFill>
                </a:uFill>
                <a:latin typeface="Arial"/>
              </a:rPr>
              <a:t>sequenza</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chiude</a:t>
            </a:r>
            <a:r>
              <a:rPr lang="en-US" sz="2000" b="1" strike="noStrike" spc="-1" baseline="0" dirty="0">
                <a:solidFill>
                  <a:srgbClr val="000000"/>
                </a:solidFill>
                <a:uFill>
                  <a:solidFill>
                    <a:srgbClr val="FFFFFF"/>
                  </a:solidFill>
                </a:uFill>
                <a:latin typeface="Arial"/>
              </a:rPr>
              <a:t> e </a:t>
            </a:r>
            <a:r>
              <a:rPr lang="en-US" sz="2000" b="1" strike="noStrike" spc="-1" baseline="0" dirty="0" err="1">
                <a:solidFill>
                  <a:srgbClr val="000000"/>
                </a:solidFill>
                <a:uFill>
                  <a:solidFill>
                    <a:srgbClr val="FFFFFF"/>
                  </a:solidFill>
                </a:uFill>
                <a:latin typeface="Arial"/>
              </a:rPr>
              <a:t>si</a:t>
            </a:r>
            <a:r>
              <a:rPr lang="en-US" sz="2000" b="1" strike="noStrike" spc="-1" baseline="0" dirty="0">
                <a:solidFill>
                  <a:srgbClr val="000000"/>
                </a:solidFill>
                <a:uFill>
                  <a:solidFill>
                    <a:srgbClr val="FFFFFF"/>
                  </a:solidFill>
                </a:uFill>
                <a:latin typeface="Arial"/>
              </a:rPr>
              <a:t> </a:t>
            </a:r>
            <a:r>
              <a:rPr lang="en-US" sz="2000" b="1" strike="noStrike" spc="-1" baseline="0" dirty="0" err="1">
                <a:solidFill>
                  <a:srgbClr val="000000"/>
                </a:solidFill>
                <a:uFill>
                  <a:solidFill>
                    <a:srgbClr val="FFFFFF"/>
                  </a:solidFill>
                </a:uFill>
                <a:latin typeface="Arial"/>
              </a:rPr>
              <a:t>ricomincia</a:t>
            </a:r>
            <a:r>
              <a:rPr lang="en-US" sz="2000" b="1" strike="noStrike" spc="-1" baseline="0" dirty="0">
                <a:solidFill>
                  <a:srgbClr val="000000"/>
                </a:solidFill>
                <a:uFill>
                  <a:solidFill>
                    <a:srgbClr val="FFFFFF"/>
                  </a:solidFill>
                </a:uFill>
                <a:latin typeface="Arial"/>
              </a:rPr>
              <a:t> di </a:t>
            </a:r>
            <a:r>
              <a:rPr lang="en-US" sz="2000" b="1" strike="noStrike" spc="-1" baseline="0" dirty="0" err="1">
                <a:solidFill>
                  <a:srgbClr val="000000"/>
                </a:solidFill>
                <a:uFill>
                  <a:solidFill>
                    <a:srgbClr val="FFFFFF"/>
                  </a:solidFill>
                </a:uFill>
                <a:latin typeface="Arial"/>
              </a:rPr>
              <a:t>nuovo</a:t>
            </a:r>
            <a:r>
              <a:rPr lang="en-US" sz="2000" b="1" strike="noStrike" spc="-1" baseline="0" dirty="0">
                <a:solidFill>
                  <a:srgbClr val="000000"/>
                </a:solidFill>
                <a:uFill>
                  <a:solidFill>
                    <a:srgbClr val="FFFFFF"/>
                  </a:solidFill>
                </a:uFill>
                <a:latin typeface="Arial"/>
              </a:rPr>
              <a:t>.</a:t>
            </a:r>
            <a:endParaRPr lang="en-US" sz="2000" b="1" strike="noStrike" spc="-1" dirty="0">
              <a:solidFill>
                <a:srgbClr val="000000"/>
              </a:solidFill>
              <a:uFill>
                <a:solidFill>
                  <a:srgbClr val="FFFFFF"/>
                </a:solidFill>
              </a:uFill>
              <a:latin typeface="Arial"/>
            </a:endParaRPr>
          </a:p>
        </p:txBody>
      </p:sp>
      <p:sp>
        <p:nvSpPr>
          <p:cNvPr id="374" name="CustomShape 2"/>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A845CD68-E08F-4544-A2E3-BC2FDA763FBB}" type="slidenum">
              <a:rPr lang="en-US" sz="1200" b="0" strike="noStrike" spc="-1">
                <a:solidFill>
                  <a:srgbClr val="000000"/>
                </a:solidFill>
                <a:uFill>
                  <a:solidFill>
                    <a:srgbClr val="FFFFFF"/>
                  </a:solidFill>
                </a:uFill>
                <a:latin typeface="+mn-lt"/>
                <a:ea typeface="+mn-ea"/>
              </a:rPr>
              <a:t>9</a:t>
            </a:fld>
            <a:endParaRPr lang="en-US" sz="18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196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1" name="Immagine 40"/>
          <p:cNvPicPr/>
          <p:nvPr/>
        </p:nvPicPr>
        <p:blipFill>
          <a:blip r:embed="rId2"/>
          <a:stretch/>
        </p:blipFill>
        <p:spPr>
          <a:xfrm>
            <a:off x="2079000" y="1604520"/>
            <a:ext cx="4984920" cy="3977280"/>
          </a:xfrm>
          <a:prstGeom prst="rect">
            <a:avLst/>
          </a:prstGeom>
          <a:ln>
            <a:noFill/>
          </a:ln>
        </p:spPr>
      </p:pic>
      <p:pic>
        <p:nvPicPr>
          <p:cNvPr id="42" name="Immagine 41"/>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8"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79" name="Immagine 78"/>
          <p:cNvPicPr/>
          <p:nvPr/>
        </p:nvPicPr>
        <p:blipFill>
          <a:blip r:embed="rId2"/>
          <a:stretch/>
        </p:blipFill>
        <p:spPr>
          <a:xfrm>
            <a:off x="2079000" y="1604520"/>
            <a:ext cx="4984920" cy="3977280"/>
          </a:xfrm>
          <a:prstGeom prst="rect">
            <a:avLst/>
          </a:prstGeom>
          <a:ln>
            <a:noFill/>
          </a:ln>
        </p:spPr>
      </p:pic>
      <p:pic>
        <p:nvPicPr>
          <p:cNvPr id="80" name="Immagine 79"/>
          <p:cNvPicPr/>
          <p:nvPr/>
        </p:nvPicPr>
        <p:blipFill>
          <a:blip r:embed="rId2"/>
          <a:stretch/>
        </p:blipFill>
        <p:spPr>
          <a:xfrm>
            <a:off x="2079000" y="1604520"/>
            <a:ext cx="4984920" cy="3977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10" name="Immagine 12"/>
          <p:cNvPicPr/>
          <p:nvPr/>
        </p:nvPicPr>
        <p:blipFill>
          <a:blip r:embed="rId14"/>
          <a:stretch/>
        </p:blipFill>
        <p:spPr>
          <a:xfrm>
            <a:off x="8150400" y="223920"/>
            <a:ext cx="644040" cy="816480"/>
          </a:xfrm>
          <a:prstGeom prst="rect">
            <a:avLst/>
          </a:prstGeom>
          <a:ln>
            <a:noFill/>
          </a:ln>
        </p:spPr>
      </p:pic>
      <p:pic>
        <p:nvPicPr>
          <p:cNvPr id="2" name="Immagine 7"/>
          <p:cNvPicPr/>
          <p:nvPr/>
        </p:nvPicPr>
        <p:blipFill>
          <a:blip r:embed="rId15"/>
          <a:srcRect l="-477" r="49552" b="1088"/>
          <a:stretch/>
        </p:blipFill>
        <p:spPr>
          <a:xfrm>
            <a:off x="265680" y="289800"/>
            <a:ext cx="2677320" cy="804600"/>
          </a:xfrm>
          <a:prstGeom prst="rect">
            <a:avLst/>
          </a:prstGeom>
          <a:ln w="9360">
            <a:noFill/>
          </a:ln>
        </p:spPr>
      </p:pic>
      <p:pic>
        <p:nvPicPr>
          <p:cNvPr id="3" name="Immagine 11"/>
          <p:cNvPicPr/>
          <p:nvPr/>
        </p:nvPicPr>
        <p:blipFill>
          <a:blip r:embed="rId15"/>
          <a:srcRect l="67967" r="-26" b="37216"/>
          <a:stretch/>
        </p:blipFill>
        <p:spPr>
          <a:xfrm>
            <a:off x="4872240" y="289800"/>
            <a:ext cx="2323800" cy="704160"/>
          </a:xfrm>
          <a:prstGeom prst="rect">
            <a:avLst/>
          </a:prstGeom>
          <a:ln w="9360">
            <a:noFill/>
          </a:ln>
        </p:spPr>
      </p:pic>
      <p:pic>
        <p:nvPicPr>
          <p:cNvPr id="4" name="Picture 35"/>
          <p:cNvPicPr/>
          <p:nvPr/>
        </p:nvPicPr>
        <p:blipFill>
          <a:blip r:embed="rId16"/>
          <a:stretch/>
        </p:blipFill>
        <p:spPr>
          <a:xfrm>
            <a:off x="3487320" y="4886640"/>
            <a:ext cx="2255760" cy="1505520"/>
          </a:xfrm>
          <a:prstGeom prst="rect">
            <a:avLst/>
          </a:prstGeom>
          <a:ln>
            <a:noFill/>
          </a:ln>
        </p:spPr>
      </p:pic>
      <p:sp>
        <p:nvSpPr>
          <p:cNvPr id="5" name="CustomShape 2"/>
          <p:cNvSpPr/>
          <p:nvPr/>
        </p:nvSpPr>
        <p:spPr>
          <a:xfrm>
            <a:off x="0" y="6521400"/>
            <a:ext cx="9141840" cy="33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1600" b="1" strike="noStrike" spc="-1">
                <a:solidFill>
                  <a:srgbClr val="FFFFFF"/>
                </a:solidFill>
                <a:uFill>
                  <a:solidFill>
                    <a:srgbClr val="FFFFFF"/>
                  </a:solidFill>
                </a:uFill>
                <a:latin typeface="Calibri"/>
                <a:ea typeface="DejaVu Sans"/>
              </a:rPr>
              <a:t>UNIBA: </a:t>
            </a:r>
            <a:r>
              <a:rPr lang="en-US" sz="1600" b="0" i="1" strike="noStrike" spc="-1">
                <a:solidFill>
                  <a:srgbClr val="FFFFFF"/>
                </a:solidFill>
                <a:uFill>
                  <a:solidFill>
                    <a:srgbClr val="FFFFFF"/>
                  </a:solidFill>
                </a:uFill>
                <a:latin typeface="Calibri"/>
                <a:ea typeface="DejaVu Sans"/>
              </a:rPr>
              <a:t>http://www.uniba.it </a:t>
            </a:r>
            <a:r>
              <a:rPr lang="en-US" sz="1600" b="0" strike="noStrike" spc="-1">
                <a:solidFill>
                  <a:srgbClr val="FFFFFF"/>
                </a:solidFill>
                <a:uFill>
                  <a:solidFill>
                    <a:srgbClr val="FFFFFF"/>
                  </a:solidFill>
                </a:uFill>
                <a:latin typeface="Calibri"/>
                <a:ea typeface="DejaVu Sans"/>
              </a:rPr>
              <a:t>	</a:t>
            </a:r>
            <a:r>
              <a:rPr lang="en-US" sz="1600" b="1" strike="noStrike" spc="-1">
                <a:solidFill>
                  <a:srgbClr val="FFFFFF"/>
                </a:solidFill>
                <a:uFill>
                  <a:solidFill>
                    <a:srgbClr val="FFFFFF"/>
                  </a:solidFill>
                </a:uFill>
                <a:latin typeface="Calibri"/>
                <a:ea typeface="DejaVu Sans"/>
              </a:rPr>
              <a:t>DIB: </a:t>
            </a:r>
            <a:r>
              <a:rPr lang="en-US" sz="1600" b="0" i="1" strike="noStrike" spc="-1">
                <a:solidFill>
                  <a:srgbClr val="FFFFFF"/>
                </a:solidFill>
                <a:uFill>
                  <a:solidFill>
                    <a:srgbClr val="FFFFFF"/>
                  </a:solidFill>
                </a:uFill>
                <a:latin typeface="Calibri"/>
                <a:ea typeface="DejaVu Sans"/>
              </a:rPr>
              <a:t>http://www.di.uniba.it 		 </a:t>
            </a:r>
            <a:r>
              <a:rPr lang="en-US" sz="1600" b="1" strike="noStrike" spc="-1">
                <a:solidFill>
                  <a:srgbClr val="FFFFFF"/>
                </a:solidFill>
                <a:uFill>
                  <a:solidFill>
                    <a:srgbClr val="FFFFFF"/>
                  </a:solidFill>
                </a:uFill>
                <a:latin typeface="Calibri"/>
                <a:ea typeface="DejaVu Sans"/>
              </a:rPr>
              <a:t>KDDE: </a:t>
            </a:r>
            <a:r>
              <a:rPr lang="en-US" sz="1600" b="0" i="1" strike="noStrike" spc="-1">
                <a:solidFill>
                  <a:srgbClr val="FFFFFF"/>
                </a:solidFill>
                <a:uFill>
                  <a:solidFill>
                    <a:srgbClr val="FFFFFF"/>
                  </a:solidFill>
                </a:uFill>
                <a:latin typeface="Calibri"/>
                <a:ea typeface="DejaVu Sans"/>
              </a:rPr>
              <a:t>http://kdde.di.uniba.it</a:t>
            </a:r>
            <a:endParaRPr lang="en-US" sz="1800" b="0" strike="noStrike" spc="-1">
              <a:solidFill>
                <a:srgbClr val="000000"/>
              </a:solidFill>
              <a:uFill>
                <a:solidFill>
                  <a:srgbClr val="FFFFFF"/>
                </a:solidFill>
              </a:uFill>
              <a:latin typeface="Arial"/>
            </a:endParaRPr>
          </a:p>
        </p:txBody>
      </p:sp>
      <p:pic>
        <p:nvPicPr>
          <p:cNvPr id="6" name="Picture 2"/>
          <p:cNvPicPr/>
          <p:nvPr/>
        </p:nvPicPr>
        <p:blipFill>
          <a:blip r:embed="rId17"/>
          <a:stretch/>
        </p:blipFill>
        <p:spPr>
          <a:xfrm>
            <a:off x="3670200" y="414360"/>
            <a:ext cx="1104120" cy="506520"/>
          </a:xfrm>
          <a:prstGeom prst="rect">
            <a:avLst/>
          </a:prstGeom>
          <a:ln>
            <a:noFill/>
          </a:ln>
        </p:spPr>
      </p:pic>
      <p:sp>
        <p:nvSpPr>
          <p:cNvPr id="7" name="PlaceHolder 3"/>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8" name="PlaceHolder 4"/>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CustomShape 1"/>
          <p:cNvSpPr/>
          <p:nvPr/>
        </p:nvSpPr>
        <p:spPr>
          <a:xfrm>
            <a:off x="0" y="6495120"/>
            <a:ext cx="9141840" cy="36720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p:style>
      </p:sp>
      <p:pic>
        <p:nvPicPr>
          <p:cNvPr id="44" name="Immagine 12"/>
          <p:cNvPicPr/>
          <p:nvPr/>
        </p:nvPicPr>
        <p:blipFill>
          <a:blip r:embed="rId14"/>
          <a:stretch/>
        </p:blipFill>
        <p:spPr>
          <a:xfrm>
            <a:off x="8150400" y="223920"/>
            <a:ext cx="644040" cy="816480"/>
          </a:xfrm>
          <a:prstGeom prst="rect">
            <a:avLst/>
          </a:prstGeom>
          <a:ln>
            <a:noFill/>
          </a:ln>
        </p:spPr>
      </p:pic>
      <p:sp>
        <p:nvSpPr>
          <p:cNvPr id="45" name="PlaceHolder 2"/>
          <p:cNvSpPr>
            <a:spLocks noGrp="1"/>
          </p:cNvSpPr>
          <p:nvPr>
            <p:ph type="title"/>
          </p:nvPr>
        </p:nvSpPr>
        <p:spPr>
          <a:xfrm>
            <a:off x="457200" y="273600"/>
            <a:ext cx="82292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6"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CustomShape 1"/>
          <p:cNvSpPr/>
          <p:nvPr/>
        </p:nvSpPr>
        <p:spPr>
          <a:xfrm>
            <a:off x="685800" y="1379880"/>
            <a:ext cx="7770240" cy="158301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600" b="0" strike="noStrike" spc="-1" dirty="0" err="1">
                <a:solidFill>
                  <a:srgbClr val="17375E"/>
                </a:solidFill>
                <a:uFill>
                  <a:solidFill>
                    <a:srgbClr val="FFFFFF"/>
                  </a:solidFill>
                </a:uFill>
                <a:latin typeface="Calibri"/>
                <a:ea typeface="DejaVu Sans"/>
              </a:rPr>
              <a:t>Applicazione</a:t>
            </a:r>
            <a:r>
              <a:rPr lang="en-US" sz="3600" b="0" strike="noStrike" spc="-1" dirty="0">
                <a:solidFill>
                  <a:srgbClr val="17375E"/>
                </a:solidFill>
                <a:uFill>
                  <a:solidFill>
                    <a:srgbClr val="FFFFFF"/>
                  </a:solidFill>
                </a:uFill>
                <a:latin typeface="Calibri"/>
                <a:ea typeface="DejaVu Sans"/>
              </a:rPr>
              <a:t> di </a:t>
            </a:r>
            <a:r>
              <a:rPr lang="en-US" sz="3600" b="0" strike="noStrike" spc="-1" dirty="0" err="1">
                <a:solidFill>
                  <a:srgbClr val="17375E"/>
                </a:solidFill>
                <a:uFill>
                  <a:solidFill>
                    <a:srgbClr val="FFFFFF"/>
                  </a:solidFill>
                </a:uFill>
                <a:latin typeface="Calibri"/>
                <a:ea typeface="DejaVu Sans"/>
              </a:rPr>
              <a:t>tecniche</a:t>
            </a:r>
            <a:r>
              <a:rPr lang="en-US" sz="3600" b="0" strike="noStrike" spc="-1" dirty="0">
                <a:solidFill>
                  <a:srgbClr val="17375E"/>
                </a:solidFill>
                <a:uFill>
                  <a:solidFill>
                    <a:srgbClr val="FFFFFF"/>
                  </a:solidFill>
                </a:uFill>
                <a:latin typeface="Calibri"/>
                <a:ea typeface="DejaVu Sans"/>
              </a:rPr>
              <a:t> di Word Embedding e Text Mining per </a:t>
            </a:r>
            <a:r>
              <a:rPr lang="en-US" sz="3600" b="0" strike="noStrike" spc="-1" dirty="0" err="1">
                <a:solidFill>
                  <a:srgbClr val="17375E"/>
                </a:solidFill>
                <a:uFill>
                  <a:solidFill>
                    <a:srgbClr val="FFFFFF"/>
                  </a:solidFill>
                </a:uFill>
                <a:latin typeface="Calibri"/>
                <a:ea typeface="DejaVu Sans"/>
              </a:rPr>
              <a:t>il</a:t>
            </a:r>
            <a:r>
              <a:rPr lang="en-US" sz="3600" b="0" strike="noStrike" spc="-1" dirty="0">
                <a:solidFill>
                  <a:srgbClr val="17375E"/>
                </a:solidFill>
                <a:uFill>
                  <a:solidFill>
                    <a:srgbClr val="FFFFFF"/>
                  </a:solidFill>
                </a:uFill>
                <a:latin typeface="Calibri"/>
                <a:ea typeface="DejaVu Sans"/>
              </a:rPr>
              <a:t> Clustering di </a:t>
            </a:r>
            <a:r>
              <a:rPr lang="en-US" sz="3600" b="0" strike="noStrike" spc="-1" dirty="0" err="1">
                <a:solidFill>
                  <a:srgbClr val="17375E"/>
                </a:solidFill>
                <a:uFill>
                  <a:solidFill>
                    <a:srgbClr val="FFFFFF"/>
                  </a:solidFill>
                </a:uFill>
                <a:latin typeface="Calibri"/>
                <a:ea typeface="DejaVu Sans"/>
              </a:rPr>
              <a:t>pagine</a:t>
            </a:r>
            <a:r>
              <a:rPr lang="en-US" sz="3600" b="0" strike="noStrike" spc="-1" dirty="0">
                <a:solidFill>
                  <a:srgbClr val="17375E"/>
                </a:solidFill>
                <a:uFill>
                  <a:solidFill>
                    <a:srgbClr val="FFFFFF"/>
                  </a:solidFill>
                </a:uFill>
                <a:latin typeface="Calibri"/>
                <a:ea typeface="DejaVu Sans"/>
              </a:rPr>
              <a:t> in un </a:t>
            </a:r>
            <a:r>
              <a:rPr lang="en-US" sz="3600" b="0" strike="noStrike" spc="-1" dirty="0" err="1">
                <a:solidFill>
                  <a:srgbClr val="17375E"/>
                </a:solidFill>
                <a:uFill>
                  <a:solidFill>
                    <a:srgbClr val="FFFFFF"/>
                  </a:solidFill>
                </a:uFill>
                <a:latin typeface="Calibri"/>
                <a:ea typeface="DejaVu Sans"/>
              </a:rPr>
              <a:t>grafo</a:t>
            </a:r>
            <a:r>
              <a:rPr lang="en-US" sz="3600" b="0" strike="noStrike" spc="-1" dirty="0">
                <a:solidFill>
                  <a:srgbClr val="17375E"/>
                </a:solidFill>
                <a:uFill>
                  <a:solidFill>
                    <a:srgbClr val="FFFFFF"/>
                  </a:solidFill>
                </a:uFill>
                <a:latin typeface="Calibri"/>
                <a:ea typeface="DejaVu Sans"/>
              </a:rPr>
              <a:t> Web</a:t>
            </a:r>
            <a:endParaRPr lang="en-US" sz="3600" b="0" strike="noStrike" spc="-1" dirty="0">
              <a:solidFill>
                <a:srgbClr val="000000"/>
              </a:solidFill>
              <a:uFill>
                <a:solidFill>
                  <a:srgbClr val="FFFFFF"/>
                </a:solidFill>
              </a:uFill>
              <a:latin typeface="Arial"/>
            </a:endParaRPr>
          </a:p>
        </p:txBody>
      </p:sp>
      <p:sp>
        <p:nvSpPr>
          <p:cNvPr id="202" name="CustomShape 3"/>
          <p:cNvSpPr/>
          <p:nvPr/>
        </p:nvSpPr>
        <p:spPr>
          <a:xfrm>
            <a:off x="685800" y="3093521"/>
            <a:ext cx="7770240" cy="659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b="0" strike="noStrike" spc="-1" dirty="0" err="1">
                <a:uFill>
                  <a:solidFill>
                    <a:srgbClr val="FFFFFF"/>
                  </a:solidFill>
                </a:uFill>
                <a:latin typeface="Calibri"/>
                <a:ea typeface="DejaVu Sans"/>
              </a:rPr>
              <a:t>Tesi</a:t>
            </a:r>
            <a:r>
              <a:rPr lang="en-US" b="0" strike="noStrike" spc="-1" dirty="0">
                <a:uFill>
                  <a:solidFill>
                    <a:srgbClr val="FFFFFF"/>
                  </a:solidFill>
                </a:uFill>
                <a:latin typeface="Calibri"/>
                <a:ea typeface="DejaVu Sans"/>
              </a:rPr>
              <a:t> di </a:t>
            </a:r>
            <a:r>
              <a:rPr lang="en-US" spc="-1" dirty="0" err="1">
                <a:uFill>
                  <a:solidFill>
                    <a:srgbClr val="FFFFFF"/>
                  </a:solidFill>
                </a:uFill>
                <a:latin typeface="Calibri"/>
                <a:ea typeface="DejaVu Sans"/>
              </a:rPr>
              <a:t>Laurea</a:t>
            </a:r>
            <a:r>
              <a:rPr lang="en-US" spc="-1" dirty="0">
                <a:uFill>
                  <a:solidFill>
                    <a:srgbClr val="FFFFFF"/>
                  </a:solidFill>
                </a:uFill>
                <a:latin typeface="Calibri"/>
                <a:ea typeface="DejaVu Sans"/>
              </a:rPr>
              <a:t> </a:t>
            </a:r>
            <a:r>
              <a:rPr lang="en-US" b="0" strike="noStrike" spc="-1" dirty="0">
                <a:uFill>
                  <a:solidFill>
                    <a:srgbClr val="FFFFFF"/>
                  </a:solidFill>
                </a:uFill>
                <a:latin typeface="Calibri"/>
                <a:ea typeface="DejaVu Sans"/>
              </a:rPr>
              <a:t>in </a:t>
            </a:r>
            <a:r>
              <a:rPr lang="en-US" b="0" strike="noStrike" spc="-1" dirty="0" err="1">
                <a:uFill>
                  <a:solidFill>
                    <a:srgbClr val="FFFFFF"/>
                  </a:solidFill>
                </a:uFill>
                <a:latin typeface="Calibri"/>
                <a:ea typeface="DejaVu Sans"/>
              </a:rPr>
              <a:t>Programmazione</a:t>
            </a:r>
            <a:r>
              <a:rPr lang="en-US" b="0" strike="noStrike" spc="-1" dirty="0">
                <a:uFill>
                  <a:solidFill>
                    <a:srgbClr val="FFFFFF"/>
                  </a:solidFill>
                </a:uFill>
                <a:latin typeface="Calibri"/>
                <a:ea typeface="DejaVu Sans"/>
              </a:rPr>
              <a:t> II</a:t>
            </a:r>
          </a:p>
          <a:p>
            <a:pPr algn="ctr">
              <a:lnSpc>
                <a:spcPct val="100000"/>
              </a:lnSpc>
            </a:pPr>
            <a:r>
              <a:rPr lang="en-US" spc="-1" dirty="0" err="1">
                <a:uFill>
                  <a:solidFill>
                    <a:srgbClr val="FFFFFF"/>
                  </a:solidFill>
                </a:uFill>
                <a:latin typeface="Calibri"/>
              </a:rPr>
              <a:t>Informatica</a:t>
            </a:r>
            <a:r>
              <a:rPr lang="en-US" spc="-1" dirty="0">
                <a:uFill>
                  <a:solidFill>
                    <a:srgbClr val="FFFFFF"/>
                  </a:solidFill>
                </a:uFill>
                <a:latin typeface="Calibri"/>
              </a:rPr>
              <a:t> e </a:t>
            </a:r>
            <a:r>
              <a:rPr lang="en-US" spc="-1" dirty="0" err="1">
                <a:uFill>
                  <a:solidFill>
                    <a:srgbClr val="FFFFFF"/>
                  </a:solidFill>
                </a:uFill>
                <a:latin typeface="Calibri"/>
              </a:rPr>
              <a:t>Tecnologie</a:t>
            </a:r>
            <a:r>
              <a:rPr lang="en-US" spc="-1" dirty="0">
                <a:uFill>
                  <a:solidFill>
                    <a:srgbClr val="FFFFFF"/>
                  </a:solidFill>
                </a:uFill>
                <a:latin typeface="Calibri"/>
              </a:rPr>
              <a:t> per la </a:t>
            </a:r>
            <a:r>
              <a:rPr lang="en-US" spc="-1" dirty="0" err="1">
                <a:uFill>
                  <a:solidFill>
                    <a:srgbClr val="FFFFFF"/>
                  </a:solidFill>
                </a:uFill>
                <a:latin typeface="Calibri"/>
              </a:rPr>
              <a:t>Produzione</a:t>
            </a:r>
            <a:r>
              <a:rPr lang="en-US" spc="-1" dirty="0">
                <a:uFill>
                  <a:solidFill>
                    <a:srgbClr val="FFFFFF"/>
                  </a:solidFill>
                </a:uFill>
                <a:latin typeface="Calibri"/>
              </a:rPr>
              <a:t> del Software</a:t>
            </a:r>
            <a:endParaRPr lang="en-US" b="0" strike="noStrike" spc="-1" dirty="0">
              <a:uFill>
                <a:solidFill>
                  <a:srgbClr val="FFFFFF"/>
                </a:solidFill>
              </a:uFill>
              <a:latin typeface="Arial"/>
            </a:endParaRPr>
          </a:p>
        </p:txBody>
      </p:sp>
      <p:sp>
        <p:nvSpPr>
          <p:cNvPr id="6" name="CustomShape 3"/>
          <p:cNvSpPr/>
          <p:nvPr/>
        </p:nvSpPr>
        <p:spPr>
          <a:xfrm>
            <a:off x="685800" y="3883228"/>
            <a:ext cx="2805545" cy="210193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err="1">
                <a:uFill>
                  <a:solidFill>
                    <a:srgbClr val="FFFFFF"/>
                  </a:solidFill>
                </a:uFill>
                <a:latin typeface="Calibri"/>
                <a:ea typeface="DejaVu Sans"/>
              </a:rPr>
              <a:t>Relatore</a:t>
            </a:r>
            <a:r>
              <a:rPr lang="en-US" b="0" strike="noStrike" spc="-1" dirty="0">
                <a:uFill>
                  <a:solidFill>
                    <a:srgbClr val="FFFFFF"/>
                  </a:solidFill>
                </a:uFill>
                <a:latin typeface="Calibri"/>
                <a:ea typeface="DejaVu Sans"/>
              </a:rPr>
              <a:t>:</a:t>
            </a:r>
          </a:p>
          <a:p>
            <a:pPr>
              <a:lnSpc>
                <a:spcPct val="100000"/>
              </a:lnSpc>
            </a:pPr>
            <a:r>
              <a:rPr lang="en-US" b="0" strike="noStrike" spc="-1" dirty="0">
                <a:uFill>
                  <a:solidFill>
                    <a:srgbClr val="FFFFFF"/>
                  </a:solidFill>
                </a:uFill>
                <a:latin typeface="Calibri"/>
                <a:ea typeface="DejaVu Sans"/>
              </a:rPr>
              <a:t>Prof. Michelangelo </a:t>
            </a:r>
            <a:r>
              <a:rPr lang="en-US" b="0" strike="noStrike" spc="-1" dirty="0" err="1">
                <a:uFill>
                  <a:solidFill>
                    <a:srgbClr val="FFFFFF"/>
                  </a:solidFill>
                </a:uFill>
                <a:latin typeface="Calibri"/>
                <a:ea typeface="DejaVu Sans"/>
              </a:rPr>
              <a:t>Ceci</a:t>
            </a:r>
            <a:endParaRPr lang="en-US" b="0" strike="noStrike" spc="-1" dirty="0">
              <a:uFill>
                <a:solidFill>
                  <a:srgbClr val="FFFFFF"/>
                </a:solidFill>
              </a:uFill>
              <a:latin typeface="Calibri"/>
              <a:ea typeface="DejaVu Sans"/>
            </a:endParaRPr>
          </a:p>
          <a:p>
            <a:pPr>
              <a:lnSpc>
                <a:spcPct val="100000"/>
              </a:lnSpc>
            </a:pPr>
            <a:endParaRPr lang="en-US" spc="-1" dirty="0">
              <a:uFill>
                <a:solidFill>
                  <a:srgbClr val="FFFFFF"/>
                </a:solidFill>
              </a:uFill>
              <a:latin typeface="Calibri"/>
            </a:endParaRPr>
          </a:p>
          <a:p>
            <a:pPr>
              <a:lnSpc>
                <a:spcPct val="100000"/>
              </a:lnSpc>
            </a:pPr>
            <a:r>
              <a:rPr lang="en-US" spc="-1" dirty="0" err="1">
                <a:uFill>
                  <a:solidFill>
                    <a:srgbClr val="FFFFFF"/>
                  </a:solidFill>
                </a:uFill>
                <a:latin typeface="Calibri"/>
              </a:rPr>
              <a:t>Correlatore</a:t>
            </a:r>
            <a:r>
              <a:rPr lang="en-US" spc="-1" dirty="0">
                <a:uFill>
                  <a:solidFill>
                    <a:srgbClr val="FFFFFF"/>
                  </a:solidFill>
                </a:uFill>
                <a:latin typeface="Calibri"/>
              </a:rPr>
              <a:t>:</a:t>
            </a:r>
          </a:p>
          <a:p>
            <a:pPr>
              <a:lnSpc>
                <a:spcPct val="100000"/>
              </a:lnSpc>
            </a:pPr>
            <a:r>
              <a:rPr lang="en-US" spc="-1" dirty="0" err="1">
                <a:uFill>
                  <a:solidFill>
                    <a:srgbClr val="FFFFFF"/>
                  </a:solidFill>
                </a:uFill>
                <a:latin typeface="Calibri"/>
              </a:rPr>
              <a:t>Dott.ssa</a:t>
            </a:r>
            <a:r>
              <a:rPr lang="en-US" spc="-1" dirty="0">
                <a:uFill>
                  <a:solidFill>
                    <a:srgbClr val="FFFFFF"/>
                  </a:solidFill>
                </a:uFill>
                <a:latin typeface="Calibri"/>
              </a:rPr>
              <a:t> </a:t>
            </a:r>
            <a:r>
              <a:rPr lang="en-US" spc="-1" dirty="0" err="1">
                <a:uFill>
                  <a:solidFill>
                    <a:srgbClr val="FFFFFF"/>
                  </a:solidFill>
                </a:uFill>
                <a:latin typeface="Calibri"/>
              </a:rPr>
              <a:t>Pasqua</a:t>
            </a:r>
            <a:r>
              <a:rPr lang="en-US" spc="-1" dirty="0">
                <a:uFill>
                  <a:solidFill>
                    <a:srgbClr val="FFFFFF"/>
                  </a:solidFill>
                </a:uFill>
                <a:latin typeface="Calibri"/>
              </a:rPr>
              <a:t> </a:t>
            </a:r>
            <a:r>
              <a:rPr lang="en-US" spc="-1" dirty="0" err="1">
                <a:uFill>
                  <a:solidFill>
                    <a:srgbClr val="FFFFFF"/>
                  </a:solidFill>
                </a:uFill>
                <a:latin typeface="Calibri"/>
              </a:rPr>
              <a:t>Fabiana</a:t>
            </a:r>
            <a:r>
              <a:rPr lang="en-US" spc="-1" dirty="0">
                <a:uFill>
                  <a:solidFill>
                    <a:srgbClr val="FFFFFF"/>
                  </a:solidFill>
                </a:uFill>
                <a:latin typeface="Calibri"/>
              </a:rPr>
              <a:t> </a:t>
            </a:r>
            <a:r>
              <a:rPr lang="en-US" spc="-1" dirty="0" err="1">
                <a:uFill>
                  <a:solidFill>
                    <a:srgbClr val="FFFFFF"/>
                  </a:solidFill>
                </a:uFill>
                <a:latin typeface="Calibri"/>
              </a:rPr>
              <a:t>Lanotte</a:t>
            </a:r>
            <a:endParaRPr lang="en-US" b="0" strike="noStrike" spc="-1" dirty="0">
              <a:uFill>
                <a:solidFill>
                  <a:srgbClr val="FFFFFF"/>
                </a:solidFill>
              </a:uFill>
              <a:latin typeface="Arial"/>
            </a:endParaRPr>
          </a:p>
        </p:txBody>
      </p:sp>
      <p:sp>
        <p:nvSpPr>
          <p:cNvPr id="7" name="CustomShape 3"/>
          <p:cNvSpPr/>
          <p:nvPr/>
        </p:nvSpPr>
        <p:spPr>
          <a:xfrm>
            <a:off x="6590805" y="4292929"/>
            <a:ext cx="1865235" cy="6486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a:uFill>
                  <a:solidFill>
                    <a:srgbClr val="FFFFFF"/>
                  </a:solidFill>
                </a:uFill>
                <a:latin typeface="Calibri"/>
                <a:ea typeface="DejaVu Sans"/>
              </a:rPr>
              <a:t>Laureando</a:t>
            </a:r>
            <a:r>
              <a:rPr lang="en-US" b="0" strike="noStrike" spc="-1" dirty="0">
                <a:uFill>
                  <a:solidFill>
                    <a:srgbClr val="FFFFFF"/>
                  </a:solidFill>
                </a:uFill>
                <a:latin typeface="Calibri"/>
                <a:ea typeface="DejaVu Sans"/>
              </a:rPr>
              <a:t>:</a:t>
            </a:r>
          </a:p>
          <a:p>
            <a:pPr algn="r">
              <a:lnSpc>
                <a:spcPct val="100000"/>
              </a:lnSpc>
            </a:pPr>
            <a:r>
              <a:rPr lang="en-US" b="0" strike="noStrike" spc="-1" dirty="0">
                <a:uFill>
                  <a:solidFill>
                    <a:srgbClr val="FFFFFF"/>
                  </a:solidFill>
                </a:uFill>
                <a:latin typeface="Calibri"/>
                <a:ea typeface="DejaVu Sans"/>
              </a:rPr>
              <a:t>Andrea Del Fante</a:t>
            </a:r>
            <a:endParaRPr lang="en-US" b="0" strike="noStrike" spc="-1" dirty="0">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71964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Word2Vec è un </a:t>
            </a:r>
            <a:r>
              <a:rPr lang="en-US" spc="-1" dirty="0" err="1">
                <a:uFill>
                  <a:solidFill>
                    <a:srgbClr val="FFFFFF"/>
                  </a:solidFill>
                </a:uFill>
              </a:rPr>
              <a:t>algoritmo</a:t>
            </a:r>
            <a:r>
              <a:rPr lang="en-US" spc="-1" dirty="0">
                <a:uFill>
                  <a:solidFill>
                    <a:srgbClr val="FFFFFF"/>
                  </a:solidFill>
                </a:uFill>
              </a:rPr>
              <a:t> di </a:t>
            </a:r>
            <a:r>
              <a:rPr lang="en-US" spc="-1" dirty="0">
                <a:solidFill>
                  <a:srgbClr val="FF3333"/>
                </a:solidFill>
                <a:uFill>
                  <a:solidFill>
                    <a:srgbClr val="FFFFFF"/>
                  </a:solidFill>
                </a:uFill>
              </a:rPr>
              <a:t>Word Embedding</a:t>
            </a:r>
            <a:r>
              <a:rPr lang="en-US" spc="-1" dirty="0">
                <a:uFill>
                  <a:solidFill>
                    <a:srgbClr val="FFFFFF"/>
                  </a:solidFill>
                </a:uFill>
              </a:rPr>
              <a:t> </a:t>
            </a:r>
            <a:r>
              <a:rPr lang="en-US" spc="-1" dirty="0" err="1">
                <a:uFill>
                  <a:solidFill>
                    <a:srgbClr val="FFFFFF"/>
                  </a:solidFill>
                </a:uFill>
              </a:rPr>
              <a:t>ed</a:t>
            </a:r>
            <a:r>
              <a:rPr lang="en-US" spc="-1" dirty="0">
                <a:uFill>
                  <a:solidFill>
                    <a:srgbClr val="FFFFFF"/>
                  </a:solidFill>
                </a:uFill>
              </a:rPr>
              <a:t> è </a:t>
            </a:r>
            <a:r>
              <a:rPr lang="en-US" spc="-1" dirty="0" err="1">
                <a:uFill>
                  <a:solidFill>
                    <a:srgbClr val="FFFFFF"/>
                  </a:solidFill>
                </a:uFill>
              </a:rPr>
              <a:t>una</a:t>
            </a:r>
            <a:r>
              <a:rPr lang="en-US" spc="-1" dirty="0">
                <a:uFill>
                  <a:solidFill>
                    <a:srgbClr val="FFFFFF"/>
                  </a:solidFill>
                </a:uFill>
              </a:rPr>
              <a:t> rete </a:t>
            </a:r>
            <a:r>
              <a:rPr lang="en-US" spc="-1" dirty="0" err="1">
                <a:uFill>
                  <a:solidFill>
                    <a:srgbClr val="FFFFFF"/>
                  </a:solidFill>
                </a:uFill>
              </a:rPr>
              <a:t>neurale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apprende</a:t>
            </a:r>
            <a:r>
              <a:rPr lang="en-US" spc="-1" dirty="0">
                <a:uFill>
                  <a:solidFill>
                    <a:srgbClr val="FFFFFF"/>
                  </a:solidFill>
                </a:uFill>
              </a:rPr>
              <a:t> le parole da un </a:t>
            </a:r>
            <a:r>
              <a:rPr lang="en-US" spc="-1" dirty="0" err="1">
                <a:uFill>
                  <a:solidFill>
                    <a:srgbClr val="FFFFFF"/>
                  </a:solidFill>
                </a:uFill>
              </a:rPr>
              <a:t>testo</a:t>
            </a:r>
            <a:r>
              <a:rPr lang="en-US" spc="-1" dirty="0">
                <a:uFill>
                  <a:solidFill>
                    <a:srgbClr val="FFFFFF"/>
                  </a:solidFill>
                </a:uFill>
              </a:rPr>
              <a:t> in input,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trasformate</a:t>
            </a:r>
            <a:r>
              <a:rPr lang="en-US" spc="-1" dirty="0">
                <a:uFill>
                  <a:solidFill>
                    <a:srgbClr val="FFFFFF"/>
                  </a:solidFill>
                </a:uFill>
              </a:rPr>
              <a:t> in </a:t>
            </a:r>
            <a:r>
              <a:rPr lang="en-US" spc="-1" dirty="0" err="1">
                <a:uFill>
                  <a:solidFill>
                    <a:srgbClr val="FFFFFF"/>
                  </a:solidFill>
                </a:uFill>
              </a:rPr>
              <a:t>vettori</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2" name="CasellaDiTesto 1"/>
              <p:cNvSpPr txBox="1"/>
              <p:nvPr/>
            </p:nvSpPr>
            <p:spPr>
              <a:xfrm>
                <a:off x="3063140" y="2471765"/>
                <a:ext cx="299683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r>
                        <a:rPr lang="it-IT" sz="2400" b="0" i="1" smtClean="0">
                          <a:latin typeface="Cambria Math" panose="02040503050406030204" pitchFamily="18" charset="0"/>
                        </a:rPr>
                        <m:t> :</m:t>
                      </m:r>
                      <m:r>
                        <a:rPr lang="it-IT" sz="2400" b="0" i="1" smtClean="0">
                          <a:latin typeface="Cambria Math" panose="02040503050406030204" pitchFamily="18" charset="0"/>
                        </a:rPr>
                        <m:t>𝑤𝑜𝑟𝑑𝑠</m:t>
                      </m:r>
                      <m:r>
                        <a:rPr lang="it-IT" sz="2400" b="0" i="1" smtClean="0">
                          <a:latin typeface="Cambria Math" panose="02040503050406030204" pitchFamily="18" charset="0"/>
                        </a:rPr>
                        <m:t> →</m:t>
                      </m:r>
                      <m:r>
                        <a:rPr lang="it-IT" sz="2400" b="0" i="1" smtClean="0">
                          <a:latin typeface="Cambria Math" panose="02040503050406030204" pitchFamily="18" charset="0"/>
                        </a:rPr>
                        <m:t>𝑅</m:t>
                      </m:r>
                    </m:oMath>
                  </m:oMathPara>
                </a14:m>
                <a:endParaRPr lang="it-IT"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063140" y="2471765"/>
                <a:ext cx="2996839" cy="369332"/>
              </a:xfrm>
              <a:prstGeom prst="rect">
                <a:avLst/>
              </a:prstGeom>
              <a:blipFill>
                <a:blip r:embed="rId3"/>
                <a:stretch>
                  <a:fillRect b="-983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625516" y="3038737"/>
                <a:ext cx="3872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400" b="0" i="1" smtClean="0">
                          <a:latin typeface="Cambria Math" panose="02040503050406030204" pitchFamily="18" charset="0"/>
                        </a:rPr>
                        <m:t>𝑊</m:t>
                      </m:r>
                      <m:d>
                        <m:dPr>
                          <m:ctrlPr>
                            <a:rPr lang="it-IT" sz="2400" b="0" i="1" smtClean="0">
                              <a:latin typeface="Cambria Math" panose="02040503050406030204" pitchFamily="18" charset="0"/>
                            </a:rPr>
                          </m:ctrlPr>
                        </m:dPr>
                        <m:e>
                          <m:r>
                            <m:rPr>
                              <m:nor/>
                            </m:rPr>
                            <a:rPr lang="it-IT" sz="2400" b="0" i="0" smtClean="0">
                              <a:latin typeface="Cambria Math" panose="02040503050406030204" pitchFamily="18" charset="0"/>
                            </a:rPr>
                            <m:t>mat</m:t>
                          </m:r>
                        </m:e>
                      </m:d>
                      <m:r>
                        <a:rPr lang="it-IT" sz="2400" b="0" i="1" smtClean="0">
                          <a:latin typeface="Cambria Math" panose="02040503050406030204" pitchFamily="18" charset="0"/>
                        </a:rPr>
                        <m:t>=(0.0, 0.6, −0.1, …)</m:t>
                      </m:r>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625516" y="3038737"/>
                <a:ext cx="3872086" cy="369332"/>
              </a:xfrm>
              <a:prstGeom prst="rect">
                <a:avLst/>
              </a:prstGeom>
              <a:blipFill>
                <a:blip r:embed="rId4"/>
                <a:stretch>
                  <a:fillRect l="-1260" r="-2047" b="-37705"/>
                </a:stretch>
              </a:blipFill>
            </p:spPr>
            <p:txBody>
              <a:bodyPr/>
              <a:lstStyle/>
              <a:p>
                <a:r>
                  <a:rPr lang="it-IT">
                    <a:noFill/>
                  </a:rPr>
                  <a:t> </a:t>
                </a:r>
              </a:p>
            </p:txBody>
          </p:sp>
        </mc:Fallback>
      </mc:AlternateContent>
      <p:sp>
        <p:nvSpPr>
          <p:cNvPr id="7" name="CustomShape 3"/>
          <p:cNvSpPr/>
          <p:nvPr/>
        </p:nvSpPr>
        <p:spPr>
          <a:xfrm>
            <a:off x="417239" y="3605708"/>
            <a:ext cx="3773045" cy="25516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Due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CBOW</a:t>
            </a:r>
          </a:p>
          <a:p>
            <a:pPr marL="285750" indent="-285750">
              <a:lnSpc>
                <a:spcPct val="100000"/>
              </a:lnSpc>
              <a:buFont typeface="Arial" panose="020B0604020202020204" pitchFamily="34" charset="0"/>
              <a:buChar char="•"/>
            </a:pPr>
            <a:r>
              <a:rPr lang="en-US" spc="-1" dirty="0">
                <a:solidFill>
                  <a:srgbClr val="FF3333"/>
                </a:solidFill>
                <a:uFill>
                  <a:solidFill>
                    <a:srgbClr val="FFFFFF"/>
                  </a:solidFill>
                </a:uFill>
              </a:rPr>
              <a:t>Skip-Gram</a:t>
            </a:r>
          </a:p>
        </p:txBody>
      </p:sp>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285" y="3605708"/>
            <a:ext cx="4614633" cy="2713026"/>
          </a:xfrm>
          <a:prstGeom prst="rect">
            <a:avLst/>
          </a:prstGeom>
        </p:spPr>
      </p:pic>
    </p:spTree>
    <p:extLst>
      <p:ext uri="{BB962C8B-B14F-4D97-AF65-F5344CB8AC3E}">
        <p14:creationId xmlns:p14="http://schemas.microsoft.com/office/powerpoint/2010/main" val="41116558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80871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Trovare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per </a:t>
            </a:r>
            <a:r>
              <a:rPr lang="en-US" spc="-1" dirty="0" err="1">
                <a:uFill>
                  <a:solidFill>
                    <a:srgbClr val="FFFFFF"/>
                  </a:solidFill>
                </a:uFill>
              </a:rPr>
              <a:t>predire</a:t>
            </a:r>
            <a:r>
              <a:rPr lang="en-US" spc="-1" dirty="0">
                <a:uFill>
                  <a:solidFill>
                    <a:srgbClr val="FFFFFF"/>
                  </a:solidFill>
                </a:uFill>
              </a:rPr>
              <a:t> quelle </a:t>
            </a:r>
            <a:r>
              <a:rPr lang="en-US" spc="-1" dirty="0" err="1">
                <a:uFill>
                  <a:solidFill>
                    <a:srgbClr val="FFFFFF"/>
                  </a:solidFill>
                </a:uFill>
              </a:rPr>
              <a:t>circostanti</a:t>
            </a:r>
            <a:r>
              <a:rPr lang="en-US" spc="-1" dirty="0">
                <a:uFill>
                  <a:solidFill>
                    <a:srgbClr val="FFFFFF"/>
                  </a:solidFill>
                </a:uFill>
              </a:rPr>
              <a:t> in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frase</a:t>
            </a:r>
            <a:r>
              <a:rPr lang="en-US" spc="-1" dirty="0">
                <a:uFill>
                  <a:solidFill>
                    <a:srgbClr val="FFFFFF"/>
                  </a:solidFill>
                </a:uFill>
              </a:rPr>
              <a:t>, </a:t>
            </a:r>
            <a:r>
              <a:rPr lang="en-US" spc="-1" dirty="0" err="1">
                <a:uFill>
                  <a:solidFill>
                    <a:srgbClr val="FFFFFF"/>
                  </a:solidFill>
                </a:uFill>
              </a:rPr>
              <a:t>massimizzando</a:t>
            </a:r>
            <a:r>
              <a:rPr lang="en-US" spc="-1" dirty="0">
                <a:uFill>
                  <a:solidFill>
                    <a:srgbClr val="FFFFFF"/>
                  </a:solidFill>
                </a:uFill>
              </a:rPr>
              <a:t> la </a:t>
            </a:r>
            <a:r>
              <a:rPr lang="en-US" spc="-1" dirty="0" err="1">
                <a:uFill>
                  <a:solidFill>
                    <a:srgbClr val="FFFFFF"/>
                  </a:solidFill>
                </a:uFill>
              </a:rPr>
              <a:t>probabilità</a:t>
            </a:r>
            <a:r>
              <a:rPr lang="en-US" spc="-1" dirty="0">
                <a:uFill>
                  <a:solidFill>
                    <a:srgbClr val="FFFFFF"/>
                  </a:solidFill>
                </a:uFill>
              </a:rPr>
              <a:t> media </a:t>
            </a:r>
            <a:r>
              <a:rPr lang="en-US" spc="-1" dirty="0" err="1">
                <a:uFill>
                  <a:solidFill>
                    <a:srgbClr val="FFFFFF"/>
                  </a:solidFill>
                </a:uFill>
              </a:rPr>
              <a:t>logaritmica</a:t>
            </a:r>
            <a:r>
              <a:rPr lang="en-US" spc="-1" dirty="0">
                <a:uFill>
                  <a:solidFill>
                    <a:srgbClr val="FFFFFF"/>
                  </a:solidFill>
                </a:uFill>
              </a:rPr>
              <a:t>.</a:t>
            </a:r>
          </a:p>
        </p:txBody>
      </p:sp>
      <mc:AlternateContent xmlns:mc="http://schemas.openxmlformats.org/markup-compatibility/2006" xmlns:a14="http://schemas.microsoft.com/office/drawing/2010/main">
        <mc:Choice Requires="a14">
          <p:sp>
            <p:nvSpPr>
              <p:cNvPr id="4" name="CasellaDiTesto 3"/>
              <p:cNvSpPr txBox="1"/>
              <p:nvPr/>
            </p:nvSpPr>
            <p:spPr>
              <a:xfrm>
                <a:off x="417240" y="2560832"/>
                <a:ext cx="8288640" cy="80804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𝑇</m:t>
                          </m:r>
                        </m:den>
                      </m:f>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𝑡</m:t>
                          </m:r>
                          <m:r>
                            <a:rPr lang="it-IT" b="0" i="1" smtClean="0">
                              <a:latin typeface="Cambria Math" panose="02040503050406030204" pitchFamily="18" charset="0"/>
                            </a:rPr>
                            <m:t>=1</m:t>
                          </m:r>
                        </m:sub>
                        <m:sup>
                          <m:r>
                            <a:rPr lang="it-IT" b="0" i="1" smtClean="0">
                              <a:latin typeface="Cambria Math" panose="02040503050406030204" pitchFamily="18" charset="0"/>
                            </a:rPr>
                            <m:t>𝑇</m:t>
                          </m:r>
                        </m:sup>
                        <m:e>
                          <m:nary>
                            <m:naryPr>
                              <m:chr m:val="∑"/>
                              <m:supHide m:val="on"/>
                              <m:ctrlPr>
                                <a:rPr lang="it-IT" i="1" smtClean="0">
                                  <a:latin typeface="Cambria Math" panose="02040503050406030204" pitchFamily="18" charset="0"/>
                                </a:rPr>
                              </m:ctrlPr>
                            </m:naryPr>
                            <m:sub>
                              <m:r>
                                <m:rPr>
                                  <m:brk m:alnAt="7"/>
                                </m:rPr>
                                <a:rPr lang="it-IT" b="0" i="1" smtClean="0">
                                  <a:latin typeface="Cambria Math" panose="02040503050406030204" pitchFamily="18" charset="0"/>
                                </a:rPr>
                                <m:t>−</m:t>
                              </m:r>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𝑗</m:t>
                              </m:r>
                              <m:r>
                                <a:rPr lang="it-IT" b="0" i="1" smtClean="0">
                                  <a:latin typeface="Cambria Math" panose="02040503050406030204" pitchFamily="18" charset="0"/>
                                  <a:ea typeface="Cambria Math" panose="02040503050406030204" pitchFamily="18" charset="0"/>
                                </a:rPr>
                                <m:t>≠0</m:t>
                              </m:r>
                            </m:sub>
                            <m:sup/>
                            <m:e>
                              <m:func>
                                <m:funcPr>
                                  <m:ctrlPr>
                                    <a:rPr lang="it-IT" b="0" i="1" smtClean="0">
                                      <a:latin typeface="Cambria Math" panose="02040503050406030204" pitchFamily="18" charset="0"/>
                                    </a:rPr>
                                  </m:ctrlPr>
                                </m:funcPr>
                                <m:fName>
                                  <m:r>
                                    <m:rPr>
                                      <m:sty m:val="p"/>
                                    </m:rPr>
                                    <a:rPr lang="it-IT" b="0" i="0" smtClean="0">
                                      <a:latin typeface="Cambria Math" panose="02040503050406030204" pitchFamily="18" charset="0"/>
                                    </a:rPr>
                                    <m:t>log</m:t>
                                  </m:r>
                                </m:fName>
                                <m:e>
                                  <m:r>
                                    <a:rPr lang="it-IT" b="0" i="1" smtClean="0">
                                      <a:latin typeface="Cambria Math" panose="02040503050406030204" pitchFamily="18" charset="0"/>
                                    </a:rPr>
                                    <m:t>𝑝</m:t>
                                  </m:r>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𝑗</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𝑤</m:t>
                                      </m:r>
                                    </m:e>
                                    <m:sub>
                                      <m:r>
                                        <a:rPr lang="it-IT" b="0" i="1" smtClean="0">
                                          <a:latin typeface="Cambria Math" panose="02040503050406030204" pitchFamily="18" charset="0"/>
                                        </a:rPr>
                                        <m:t>𝑡</m:t>
                                      </m:r>
                                    </m:sub>
                                  </m:sSub>
                                  <m:r>
                                    <a:rPr lang="it-IT" b="0" i="1" smtClean="0">
                                      <a:latin typeface="Cambria Math" panose="02040503050406030204" pitchFamily="18" charset="0"/>
                                    </a:rPr>
                                    <m:t>)</m:t>
                                  </m:r>
                                </m:e>
                              </m:func>
                            </m:e>
                          </m:nary>
                        </m:e>
                      </m:nary>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417240" y="2560832"/>
                <a:ext cx="8288640" cy="808042"/>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ustomShape 3"/>
              <p:cNvSpPr/>
              <p:nvPr/>
            </p:nvSpPr>
            <p:spPr>
              <a:xfrm>
                <a:off x="569640" y="3718915"/>
                <a:ext cx="8288640" cy="265017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Dove:</a:t>
                </a:r>
              </a:p>
              <a:p>
                <a:pPr marL="285750" indent="-285750">
                  <a:lnSpc>
                    <a:spcPct val="100000"/>
                  </a:lnSpc>
                  <a:buFont typeface="Arial" panose="020B0604020202020204" pitchFamily="34" charset="0"/>
                  <a:buChar char="•"/>
                </a:pPr>
                <a14:m>
                  <m:oMath xmlns:m="http://schemas.openxmlformats.org/officeDocument/2006/math">
                    <m:r>
                      <a:rPr lang="it-IT" b="0" i="1" spc="-1" smtClean="0">
                        <a:uFill>
                          <a:solidFill>
                            <a:srgbClr val="FFFFFF"/>
                          </a:solidFill>
                        </a:uFill>
                        <a:latin typeface="Cambria Math" panose="02040503050406030204" pitchFamily="18" charset="0"/>
                      </a:rPr>
                      <m:t>𝑐</m:t>
                    </m:r>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dimensione</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finestra</a:t>
                </a:r>
                <a:r>
                  <a:rPr lang="en-US" spc="-1" dirty="0">
                    <a:uFill>
                      <a:solidFill>
                        <a:srgbClr val="FFFFFF"/>
                      </a:solidFill>
                    </a:uFill>
                  </a:rPr>
                  <a:t> di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sub>
                    </m:sSub>
                  </m:oMath>
                </a14:m>
                <a:r>
                  <a:rPr lang="en-US" spc="-1" dirty="0">
                    <a:uFill>
                      <a:solidFill>
                        <a:srgbClr val="FFFFFF"/>
                      </a:solidFill>
                    </a:uFill>
                  </a:rPr>
                  <a:t> è la </a:t>
                </a:r>
                <a:r>
                  <a:rPr lang="en-US" spc="-1" dirty="0" err="1">
                    <a:uFill>
                      <a:solidFill>
                        <a:srgbClr val="FFFFFF"/>
                      </a:solidFill>
                    </a:uFill>
                  </a:rPr>
                  <a:t>parola</a:t>
                </a:r>
                <a:r>
                  <a:rPr lang="en-US" spc="-1" dirty="0">
                    <a:uFill>
                      <a:solidFill>
                        <a:srgbClr val="FFFFFF"/>
                      </a:solidFill>
                    </a:uFill>
                  </a:rPr>
                  <a:t> in input</a:t>
                </a:r>
              </a:p>
              <a:p>
                <a:pPr marL="285750" indent="-285750">
                  <a:lnSpc>
                    <a:spcPct val="100000"/>
                  </a:lnSpc>
                  <a:buFont typeface="Arial" panose="020B0604020202020204" pitchFamily="34" charset="0"/>
                  <a:buChar char="•"/>
                </a:pPr>
                <a14:m>
                  <m:oMath xmlns:m="http://schemas.openxmlformats.org/officeDocument/2006/math">
                    <m:sSub>
                      <m:sSubPr>
                        <m:ctrlPr>
                          <a:rPr lang="en-US" i="1" spc="-1" smtClean="0">
                            <a:uFill>
                              <a:solidFill>
                                <a:srgbClr val="FFFFFF"/>
                              </a:solidFill>
                            </a:uFill>
                            <a:latin typeface="Cambria Math" panose="02040503050406030204" pitchFamily="18" charset="0"/>
                          </a:rPr>
                        </m:ctrlPr>
                      </m:sSubPr>
                      <m:e>
                        <m:r>
                          <a:rPr lang="it-IT" b="0" i="1" spc="-1" smtClean="0">
                            <a:uFill>
                              <a:solidFill>
                                <a:srgbClr val="FFFFFF"/>
                              </a:solidFill>
                            </a:uFill>
                            <a:latin typeface="Cambria Math" panose="02040503050406030204" pitchFamily="18" charset="0"/>
                          </a:rPr>
                          <m:t>𝑤</m:t>
                        </m:r>
                      </m:e>
                      <m:sub>
                        <m:r>
                          <a:rPr lang="it-IT" b="0" i="1" spc="-1" smtClean="0">
                            <a:uFill>
                              <a:solidFill>
                                <a:srgbClr val="FFFFFF"/>
                              </a:solidFill>
                            </a:uFill>
                            <a:latin typeface="Cambria Math" panose="02040503050406030204" pitchFamily="18" charset="0"/>
                          </a:rPr>
                          <m:t>𝑡</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𝑗</m:t>
                        </m:r>
                      </m:sub>
                    </m:sSub>
                  </m:oMath>
                </a14:m>
                <a:r>
                  <a:rPr lang="en-US" i="1" spc="-1" dirty="0">
                    <a:uFill>
                      <a:solidFill>
                        <a:srgbClr val="FFFFFF"/>
                      </a:solidFill>
                    </a:uFill>
                  </a:rPr>
                  <a:t> </a:t>
                </a:r>
                <a:r>
                  <a:rPr lang="en-US" spc="-1" dirty="0">
                    <a:uFill>
                      <a:solidFill>
                        <a:srgbClr val="FFFFFF"/>
                      </a:solidFill>
                    </a:uFill>
                  </a:rPr>
                  <a:t>è la </a:t>
                </a:r>
                <a:r>
                  <a:rPr lang="en-US" spc="-1" dirty="0" err="1">
                    <a:uFill>
                      <a:solidFill>
                        <a:srgbClr val="FFFFFF"/>
                      </a:solidFill>
                    </a:uFill>
                  </a:rPr>
                  <a:t>parola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 del </a:t>
                </a:r>
                <a:r>
                  <a:rPr lang="en-US" spc="-1" dirty="0" err="1">
                    <a:uFill>
                      <a:solidFill>
                        <a:srgbClr val="FFFFFF"/>
                      </a:solidFill>
                    </a:uFill>
                  </a:rPr>
                  <a:t>contesto</a:t>
                </a: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i="1"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([quick], the), ([the, brown], quick), ([quick, fox], brown), [...] </a:t>
                </a:r>
                <a14:m>
                  <m:oMath xmlns:m="http://schemas.openxmlformats.org/officeDocument/2006/math">
                    <m:r>
                      <a:rPr lang="it-IT" b="0" i="1" smtClean="0">
                        <a:latin typeface="Cambria Math" panose="02040503050406030204" pitchFamily="18" charset="0"/>
                      </a:rPr>
                      <m:t>→</m:t>
                    </m:r>
                  </m:oMath>
                </a14:m>
                <a:r>
                  <a:rPr lang="en-US" dirty="0"/>
                  <a:t> </a:t>
                </a:r>
              </a:p>
              <a:p>
                <a:r>
                  <a:rPr lang="en-US" dirty="0"/>
                  <a:t>(the, quick), (quick, the), (quick, brown), (brown, quick), [...]</a:t>
                </a:r>
                <a:endParaRPr lang="en-US" spc="-1" dirty="0">
                  <a:uFill>
                    <a:solidFill>
                      <a:srgbClr val="FFFFFF"/>
                    </a:solidFill>
                  </a:uFill>
                </a:endParaRPr>
              </a:p>
            </p:txBody>
          </p:sp>
        </mc:Choice>
        <mc:Fallback xmlns="">
          <p:sp>
            <p:nvSpPr>
              <p:cNvPr id="10" name="CustomShape 3"/>
              <p:cNvSpPr>
                <a:spLocks noRot="1" noChangeAspect="1" noMove="1" noResize="1" noEditPoints="1" noAdjustHandles="1" noChangeArrowheads="1" noChangeShapeType="1" noTextEdit="1"/>
              </p:cNvSpPr>
              <p:nvPr/>
            </p:nvSpPr>
            <p:spPr>
              <a:xfrm>
                <a:off x="569640" y="3718915"/>
                <a:ext cx="8288640" cy="2650172"/>
              </a:xfrm>
              <a:prstGeom prst="rect">
                <a:avLst/>
              </a:prstGeom>
              <a:blipFill>
                <a:blip r:embed="rId4"/>
                <a:stretch>
                  <a:fillRect l="-588" t="-1379" b="-1149"/>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392344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19"/>
            <a:ext cx="7210440" cy="194098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Word2Vec Skip-Gram </a:t>
            </a:r>
            <a:r>
              <a:rPr lang="en-US" sz="4400" b="0" strike="noStrike" spc="-1" dirty="0" err="1">
                <a:solidFill>
                  <a:srgbClr val="17375E"/>
                </a:solidFill>
                <a:uFill>
                  <a:solidFill>
                    <a:srgbClr val="FFFFFF"/>
                  </a:solidFill>
                </a:uFill>
                <a:latin typeface="Calibri"/>
                <a:ea typeface="DejaVu Sans"/>
              </a:rPr>
              <a:t>modificato</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12</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2499756"/>
                <a:ext cx="8288640" cy="36256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Per </a:t>
                </a:r>
                <a:r>
                  <a:rPr lang="en-US" spc="-1" dirty="0" err="1">
                    <a:uFill>
                      <a:solidFill>
                        <a:srgbClr val="FFFFFF"/>
                      </a:solidFill>
                    </a:uFill>
                  </a:rPr>
                  <a:t>raggiungere</a:t>
                </a:r>
                <a:r>
                  <a:rPr lang="en-US" spc="-1" dirty="0">
                    <a:uFill>
                      <a:solidFill>
                        <a:srgbClr val="FFFFFF"/>
                      </a:solidFill>
                    </a:uFill>
                  </a:rPr>
                  <a:t> </a:t>
                </a:r>
                <a:r>
                  <a:rPr lang="en-US" spc="-1" dirty="0" err="1">
                    <a:uFill>
                      <a:solidFill>
                        <a:srgbClr val="FFFFFF"/>
                      </a:solidFill>
                    </a:uFill>
                  </a:rPr>
                  <a:t>uno</a:t>
                </a:r>
                <a:r>
                  <a:rPr lang="en-US" spc="-1" dirty="0">
                    <a:uFill>
                      <a:solidFill>
                        <a:srgbClr val="FFFFFF"/>
                      </a:solidFill>
                    </a:uFill>
                  </a:rPr>
                  <a:t> </a:t>
                </a:r>
                <a:r>
                  <a:rPr lang="en-US" spc="-1" dirty="0" err="1">
                    <a:uFill>
                      <a:solidFill>
                        <a:srgbClr val="FFFFFF"/>
                      </a:solidFill>
                    </a:uFill>
                  </a:rPr>
                  <a:t>degli</a:t>
                </a:r>
                <a:r>
                  <a:rPr lang="en-US" spc="-1" dirty="0">
                    <a:uFill>
                      <a:solidFill>
                        <a:srgbClr val="FFFFFF"/>
                      </a:solidFill>
                    </a:uFill>
                  </a:rPr>
                  <a:t> </a:t>
                </a:r>
                <a:r>
                  <a:rPr lang="en-US" spc="-1" dirty="0" err="1">
                    <a:uFill>
                      <a:solidFill>
                        <a:srgbClr val="FFFFFF"/>
                      </a:solidFill>
                    </a:uFill>
                  </a:rPr>
                  <a:t>obiettivi</a:t>
                </a:r>
                <a:r>
                  <a:rPr lang="en-US" spc="-1" dirty="0">
                    <a:uFill>
                      <a:solidFill>
                        <a:srgbClr val="FFFFFF"/>
                      </a:solidFill>
                    </a:uFill>
                  </a:rPr>
                  <a:t> </a:t>
                </a:r>
                <a:r>
                  <a:rPr lang="en-US" spc="-1" dirty="0" err="1">
                    <a:uFill>
                      <a:solidFill>
                        <a:srgbClr val="FFFFFF"/>
                      </a:solidFill>
                    </a:uFill>
                  </a:rPr>
                  <a:t>della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a:t>
                </a:r>
                <a:r>
                  <a:rPr lang="en-US" spc="-1" dirty="0" err="1">
                    <a:uFill>
                      <a:solidFill>
                        <a:srgbClr val="FFFFFF"/>
                      </a:solidFill>
                    </a:uFill>
                  </a:rPr>
                  <a:t>si</a:t>
                </a:r>
                <a:r>
                  <a:rPr lang="en-US" spc="-1" dirty="0">
                    <a:uFill>
                      <a:solidFill>
                        <a:srgbClr val="FFFFFF"/>
                      </a:solidFill>
                    </a:uFill>
                  </a:rPr>
                  <a:t> è </a:t>
                </a:r>
                <a:r>
                  <a:rPr lang="en-US" spc="-1" dirty="0" err="1">
                    <a:uFill>
                      <a:solidFill>
                        <a:srgbClr val="FFFFFF"/>
                      </a:solidFill>
                    </a:uFill>
                  </a:rPr>
                  <a:t>deciso</a:t>
                </a:r>
                <a:r>
                  <a:rPr lang="en-US" spc="-1" dirty="0">
                    <a:uFill>
                      <a:solidFill>
                        <a:srgbClr val="FFFFFF"/>
                      </a:solidFill>
                    </a:uFill>
                  </a:rPr>
                  <a:t> di </a:t>
                </a:r>
                <a:r>
                  <a:rPr lang="en-US" spc="-1" dirty="0" err="1">
                    <a:uFill>
                      <a:solidFill>
                        <a:srgbClr val="FFFFFF"/>
                      </a:solidFill>
                    </a:uFill>
                  </a:rPr>
                  <a:t>modificare</a:t>
                </a:r>
                <a:r>
                  <a:rPr lang="en-US" spc="-1" dirty="0">
                    <a:uFill>
                      <a:solidFill>
                        <a:srgbClr val="FFFFFF"/>
                      </a:solidFill>
                    </a:uFill>
                  </a:rPr>
                  <a:t> Skip-gram, in </a:t>
                </a:r>
                <a:r>
                  <a:rPr lang="en-US" spc="-1" dirty="0" err="1">
                    <a:uFill>
                      <a:solidFill>
                        <a:srgbClr val="FFFFFF"/>
                      </a:solidFill>
                    </a:uFill>
                  </a:rPr>
                  <a:t>maniera</a:t>
                </a:r>
                <a:r>
                  <a:rPr lang="en-US" spc="-1" dirty="0">
                    <a:uFill>
                      <a:solidFill>
                        <a:srgbClr val="FFFFFF"/>
                      </a:solidFill>
                    </a:uFill>
                  </a:rPr>
                  <a:t> tale da:</a:t>
                </a:r>
              </a:p>
              <a:p>
                <a:pPr marL="285750" indent="-285750">
                  <a:lnSpc>
                    <a:spcPct val="100000"/>
                  </a:lnSpc>
                  <a:buFont typeface="Arial" panose="020B0604020202020204" pitchFamily="34" charset="0"/>
                  <a:buChar char="•"/>
                </a:pPr>
                <a:r>
                  <a:rPr lang="en-US" spc="-1" dirty="0" err="1">
                    <a:uFill>
                      <a:solidFill>
                        <a:srgbClr val="FFFFFF"/>
                      </a:solidFill>
                    </a:uFill>
                  </a:rPr>
                  <a:t>considerare</a:t>
                </a:r>
                <a:r>
                  <a:rPr lang="en-US" spc="-1" dirty="0">
                    <a:uFill>
                      <a:solidFill>
                        <a:srgbClr val="FFFFFF"/>
                      </a:solidFill>
                    </a:uFill>
                  </a:rPr>
                  <a:t> solo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sinistro</a:t>
                </a:r>
                <a:r>
                  <a:rPr lang="en-US" spc="-1" dirty="0">
                    <a:uFill>
                      <a:solidFill>
                        <a:srgbClr val="FFFFFF"/>
                      </a:solidFill>
                    </a:uFill>
                  </a:rPr>
                  <a:t>, data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dare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importanza</a:t>
                </a:r>
                <a:r>
                  <a:rPr lang="en-US" spc="-1" dirty="0">
                    <a:uFill>
                      <a:solidFill>
                        <a:srgbClr val="FFFFFF"/>
                      </a:solidFill>
                    </a:uFill>
                  </a:rPr>
                  <a:t> </a:t>
                </a:r>
                <a:r>
                  <a:rPr lang="en-US" spc="-1" dirty="0" err="1">
                    <a:uFill>
                      <a:solidFill>
                        <a:srgbClr val="FFFFFF"/>
                      </a:solidFill>
                    </a:uFill>
                  </a:rPr>
                  <a:t>alle</a:t>
                </a:r>
                <a:r>
                  <a:rPr lang="en-US" spc="-1" dirty="0">
                    <a:uFill>
                      <a:solidFill>
                        <a:srgbClr val="FFFFFF"/>
                      </a:solidFill>
                    </a:uFill>
                  </a:rPr>
                  <a:t> parole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vicine</a:t>
                </a:r>
                <a:r>
                  <a:rPr lang="en-US" spc="-1" dirty="0">
                    <a:uFill>
                      <a:solidFill>
                        <a:srgbClr val="FFFFFF"/>
                      </a:solidFill>
                    </a:uFill>
                  </a:rPr>
                  <a:t> a </a:t>
                </a:r>
                <a:r>
                  <a:rPr lang="en-US" spc="-1" dirty="0" err="1">
                    <a:uFill>
                      <a:solidFill>
                        <a:srgbClr val="FFFFFF"/>
                      </a:solidFill>
                    </a:uFill>
                  </a:rPr>
                  <a:t>quella</a:t>
                </a:r>
                <a:r>
                  <a:rPr lang="en-US" spc="-1" dirty="0">
                    <a:uFill>
                      <a:solidFill>
                        <a:srgbClr val="FFFFFF"/>
                      </a:solidFill>
                    </a:uFill>
                  </a:rPr>
                  <a:t> in </a:t>
                </a:r>
                <a:r>
                  <a:rPr lang="en-US" spc="-1" dirty="0" err="1">
                    <a:uFill>
                      <a:solidFill>
                        <a:srgbClr val="FFFFFF"/>
                      </a:solidFill>
                    </a:uFill>
                  </a:rPr>
                  <a:t>analisi</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endParaRPr lang="en-US" spc="-1" dirty="0">
                  <a:uFill>
                    <a:solidFill>
                      <a:srgbClr val="FFFFFF"/>
                    </a:solidFill>
                  </a:uFill>
                </a:endParaRPr>
              </a:p>
              <a:p>
                <a:pPr>
                  <a:lnSpc>
                    <a:spcPct val="100000"/>
                  </a:lnSpc>
                </a:pPr>
                <a:r>
                  <a:rPr lang="it-IT" spc="-1" dirty="0">
                    <a:uFill>
                      <a:solidFill>
                        <a:srgbClr val="FFFFFF"/>
                      </a:solidFill>
                    </a:uFill>
                  </a:rPr>
                  <a:t>Esempio: </a:t>
                </a:r>
              </a:p>
              <a:p>
                <a:pPr>
                  <a:lnSpc>
                    <a:spcPct val="100000"/>
                  </a:lnSpc>
                </a:pPr>
                <a:r>
                  <a:rPr lang="it-IT" spc="-1" dirty="0">
                    <a:uFill>
                      <a:solidFill>
                        <a:srgbClr val="FFFFFF"/>
                      </a:solidFill>
                    </a:uFill>
                  </a:rPr>
                  <a:t>The </a:t>
                </a:r>
                <a:r>
                  <a:rPr lang="it-IT" spc="-1" dirty="0" err="1">
                    <a:uFill>
                      <a:solidFill>
                        <a:srgbClr val="FFFFFF"/>
                      </a:solidFill>
                    </a:uFill>
                  </a:rPr>
                  <a:t>quick</a:t>
                </a:r>
                <a:r>
                  <a:rPr lang="it-IT" spc="-1" dirty="0">
                    <a:uFill>
                      <a:solidFill>
                        <a:srgbClr val="FFFFFF"/>
                      </a:solidFill>
                    </a:uFill>
                  </a:rPr>
                  <a:t> </a:t>
                </a:r>
                <a:r>
                  <a:rPr lang="it-IT" spc="-1" dirty="0" err="1">
                    <a:uFill>
                      <a:solidFill>
                        <a:srgbClr val="FFFFFF"/>
                      </a:solidFill>
                    </a:uFill>
                  </a:rPr>
                  <a:t>brown</a:t>
                </a:r>
                <a:r>
                  <a:rPr lang="it-IT" spc="-1" dirty="0">
                    <a:uFill>
                      <a:solidFill>
                        <a:srgbClr val="FFFFFF"/>
                      </a:solidFill>
                    </a:uFill>
                  </a:rPr>
                  <a:t> fox </a:t>
                </a:r>
                <a:r>
                  <a:rPr lang="it-IT" spc="-1" dirty="0" err="1">
                    <a:uFill>
                      <a:solidFill>
                        <a:srgbClr val="FFFFFF"/>
                      </a:solidFill>
                    </a:uFill>
                  </a:rPr>
                  <a:t>jumped</a:t>
                </a:r>
                <a:r>
                  <a:rPr lang="it-IT" spc="-1" dirty="0">
                    <a:uFill>
                      <a:solidFill>
                        <a:srgbClr val="FFFFFF"/>
                      </a:solidFill>
                    </a:uFill>
                  </a:rPr>
                  <a:t> over the </a:t>
                </a:r>
                <a:r>
                  <a:rPr lang="it-IT" spc="-1" dirty="0" err="1">
                    <a:uFill>
                      <a:solidFill>
                        <a:srgbClr val="FFFFFF"/>
                      </a:solidFill>
                    </a:uFill>
                  </a:rPr>
                  <a:t>lazy</a:t>
                </a:r>
                <a:r>
                  <a:rPr lang="it-IT" spc="-1" dirty="0">
                    <a:uFill>
                      <a:solidFill>
                        <a:srgbClr val="FFFFFF"/>
                      </a:solidFill>
                    </a:uFill>
                  </a:rPr>
                  <a:t> dog.</a:t>
                </a:r>
                <a:endParaRPr lang="en-US" dirty="0"/>
              </a:p>
              <a:p>
                <a:r>
                  <a:rPr lang="en-US" dirty="0"/>
                  <a:t>([], the), ([the], quick), ([quick], brown), [...] </a:t>
                </a:r>
                <a14:m>
                  <m:oMath xmlns:m="http://schemas.openxmlformats.org/officeDocument/2006/math">
                    <m:r>
                      <a:rPr lang="it-IT" i="1">
                        <a:latin typeface="Cambria Math" panose="02040503050406030204" pitchFamily="18" charset="0"/>
                      </a:rPr>
                      <m:t>→</m:t>
                    </m:r>
                  </m:oMath>
                </a14:m>
                <a:r>
                  <a:rPr lang="en-US" dirty="0"/>
                  <a:t> </a:t>
                </a:r>
              </a:p>
              <a:p>
                <a:r>
                  <a:rPr lang="en-US" dirty="0"/>
                  <a:t>(the), (quick, the), (brown, quick), [...]</a:t>
                </a:r>
                <a:endParaRPr lang="en-US" spc="-1" dirty="0">
                  <a:uFill>
                    <a:solidFill>
                      <a:srgbClr val="FFFFFF"/>
                    </a:solidFill>
                  </a:uFill>
                </a:endParaRP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2499756"/>
                <a:ext cx="8288640" cy="3625641"/>
              </a:xfrm>
              <a:prstGeom prst="rect">
                <a:avLst/>
              </a:prstGeom>
              <a:blipFill>
                <a:blip r:embed="rId3"/>
                <a:stretch>
                  <a:fillRect l="-588" t="-100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5832715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LINE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13</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it-IT" spc="-1" dirty="0">
                    <a:uFill>
                      <a:solidFill>
                        <a:srgbClr val="FFFFFF"/>
                      </a:solidFill>
                    </a:uFill>
                  </a:rPr>
                  <a:t>Dato un grafo </a:t>
                </a:r>
                <a14:m>
                  <m:oMath xmlns:m="http://schemas.openxmlformats.org/officeDocument/2006/math">
                    <m:r>
                      <m:rPr>
                        <m:sty m:val="p"/>
                      </m:rPr>
                      <a:rPr lang="it-IT" b="0" i="0" spc="-1" smtClean="0">
                        <a:uFill>
                          <a:solidFill>
                            <a:srgbClr val="FFFFFF"/>
                          </a:solidFill>
                        </a:uFill>
                        <a:latin typeface="Cambria Math" panose="02040503050406030204" pitchFamily="18" charset="0"/>
                      </a:rPr>
                      <m:t>G</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 </m:t>
                    </m:r>
                    <m:r>
                      <a:rPr lang="it-IT" b="0" i="1" spc="-1" smtClean="0">
                        <a:uFill>
                          <a:solidFill>
                            <a:srgbClr val="FFFFFF"/>
                          </a:solidFill>
                        </a:uFill>
                        <a:latin typeface="Cambria Math" panose="02040503050406030204" pitchFamily="18" charset="0"/>
                      </a:rPr>
                      <m:t>𝐸</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l’obiettivo</a:t>
                </a:r>
                <a:r>
                  <a:rPr lang="en-US" spc="-1" dirty="0">
                    <a:uFill>
                      <a:solidFill>
                        <a:srgbClr val="FFFFFF"/>
                      </a:solidFill>
                    </a:uFill>
                  </a:rPr>
                  <a:t> è </a:t>
                </a:r>
                <a:r>
                  <a:rPr lang="en-US" spc="-1" dirty="0" err="1">
                    <a:uFill>
                      <a:solidFill>
                        <a:srgbClr val="FFFFFF"/>
                      </a:solidFill>
                    </a:uFill>
                  </a:rPr>
                  <a:t>quello</a:t>
                </a:r>
                <a:r>
                  <a:rPr lang="en-US" spc="-1" dirty="0">
                    <a:uFill>
                      <a:solidFill>
                        <a:srgbClr val="FFFFFF"/>
                      </a:solidFill>
                    </a:uFill>
                  </a:rPr>
                  <a:t> di </a:t>
                </a:r>
                <a:r>
                  <a:rPr lang="en-US" spc="-1" dirty="0" err="1">
                    <a:uFill>
                      <a:solidFill>
                        <a:srgbClr val="FFFFFF"/>
                      </a:solidFill>
                    </a:uFill>
                  </a:rPr>
                  <a:t>rappresentare</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vertice</a:t>
                </a:r>
                <a:r>
                  <a:rPr lang="en-US" spc="-1" dirty="0">
                    <a:uFill>
                      <a:solidFill>
                        <a:srgbClr val="FFFFFF"/>
                      </a:solidFill>
                    </a:uFill>
                  </a:rPr>
                  <a:t> </a:t>
                </a:r>
                <a14:m>
                  <m:oMath xmlns:m="http://schemas.openxmlformats.org/officeDocument/2006/math">
                    <m:r>
                      <a:rPr lang="it-IT" b="0" i="1" spc="-1" smtClean="0">
                        <a:uFill>
                          <a:solidFill>
                            <a:srgbClr val="FFFFFF"/>
                          </a:solidFill>
                        </a:uFill>
                        <a:latin typeface="Cambria Math" panose="02040503050406030204" pitchFamily="18" charset="0"/>
                      </a:rPr>
                      <m:t>𝑣</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𝑉</m:t>
                    </m:r>
                  </m:oMath>
                </a14:m>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 </a:t>
                </a:r>
                <a14:m>
                  <m:oMath xmlns:m="http://schemas.openxmlformats.org/officeDocument/2006/math">
                    <m:sSup>
                      <m:sSupPr>
                        <m:ctrlPr>
                          <a:rPr lang="en-US" i="1" spc="-1" smtClean="0">
                            <a:uFill>
                              <a:solidFill>
                                <a:srgbClr val="FFFFFF"/>
                              </a:solidFill>
                            </a:uFill>
                            <a:latin typeface="Cambria Math" panose="02040503050406030204" pitchFamily="18" charset="0"/>
                          </a:rPr>
                        </m:ctrlPr>
                      </m:sSupPr>
                      <m:e>
                        <m:r>
                          <a:rPr lang="it-IT" b="0" i="1" spc="-1" smtClean="0">
                            <a:uFill>
                              <a:solidFill>
                                <a:srgbClr val="FFFFFF"/>
                              </a:solidFill>
                            </a:uFill>
                            <a:latin typeface="Cambria Math" panose="02040503050406030204" pitchFamily="18" charset="0"/>
                          </a:rPr>
                          <m:t>𝑅</m:t>
                        </m:r>
                      </m:e>
                      <m:sup>
                        <m:r>
                          <a:rPr lang="it-IT" b="0" i="1" spc="-1" smtClean="0">
                            <a:uFill>
                              <a:solidFill>
                                <a:srgbClr val="FFFFFF"/>
                              </a:solidFill>
                            </a:uFill>
                            <a:latin typeface="Cambria Math" panose="02040503050406030204" pitchFamily="18" charset="0"/>
                          </a:rPr>
                          <m:t>𝑑</m:t>
                        </m:r>
                      </m:sup>
                    </m:sSup>
                  </m:oMath>
                </a14:m>
                <a:r>
                  <a:rPr lang="en-US" spc="-1" dirty="0">
                    <a:uFill>
                      <a:solidFill>
                        <a:srgbClr val="FFFFFF"/>
                      </a:solidFill>
                    </a:uFill>
                  </a:rPr>
                  <a:t>, dove </a:t>
                </a:r>
                <a14:m>
                  <m:oMath xmlns:m="http://schemas.openxmlformats.org/officeDocument/2006/math">
                    <m:r>
                      <a:rPr lang="it-IT" b="0" i="1" spc="-1" smtClean="0">
                        <a:uFill>
                          <a:solidFill>
                            <a:srgbClr val="FFFFFF"/>
                          </a:solidFill>
                        </a:uFill>
                        <a:latin typeface="Cambria Math" panose="02040503050406030204" pitchFamily="18" charset="0"/>
                      </a:rPr>
                      <m:t>𝑑</m:t>
                    </m:r>
                    <m:r>
                      <a:rPr lang="it-IT" b="0" i="1" spc="-1" smtClean="0">
                        <a:uFill>
                          <a:solidFill>
                            <a:srgbClr val="FFFFFF"/>
                          </a:solidFill>
                        </a:uFill>
                        <a:latin typeface="Cambria Math" panose="02040503050406030204" pitchFamily="18" charset="0"/>
                      </a:rPr>
                      <m:t>≪|</m:t>
                    </m:r>
                    <m:r>
                      <a:rPr lang="it-IT" b="0" i="1" spc="-1" smtClean="0">
                        <a:uFill>
                          <a:solidFill>
                            <a:srgbClr val="FFFFFF"/>
                          </a:solidFill>
                        </a:uFill>
                        <a:latin typeface="Cambria Math" panose="02040503050406030204" pitchFamily="18" charset="0"/>
                      </a:rPr>
                      <m:t>𝑉</m:t>
                    </m:r>
                    <m:r>
                      <a:rPr lang="it-IT" b="0" i="1" spc="-1" smtClean="0">
                        <a:uFill>
                          <a:solidFill>
                            <a:srgbClr val="FFFFFF"/>
                          </a:solidFill>
                        </a:uFill>
                        <a:latin typeface="Cambria Math" panose="02040503050406030204" pitchFamily="18" charset="0"/>
                      </a:rPr>
                      <m:t>|</m:t>
                    </m:r>
                  </m:oMath>
                </a14:m>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primo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Prossimità</a:t>
                </a:r>
                <a:r>
                  <a:rPr lang="en-US" spc="-1" dirty="0">
                    <a:uFill>
                      <a:solidFill>
                        <a:srgbClr val="FFFFFF"/>
                      </a:solidFill>
                    </a:uFill>
                  </a:rPr>
                  <a:t> di </a:t>
                </a:r>
                <a:r>
                  <a:rPr lang="en-US" spc="-1" dirty="0">
                    <a:solidFill>
                      <a:srgbClr val="FF3333"/>
                    </a:solidFill>
                    <a:uFill>
                      <a:solidFill>
                        <a:srgbClr val="FFFFFF"/>
                      </a:solidFill>
                    </a:uFill>
                  </a:rPr>
                  <a:t>secondo</a:t>
                </a:r>
                <a:r>
                  <a:rPr lang="en-US" spc="-1" dirty="0">
                    <a:uFill>
                      <a:solidFill>
                        <a:srgbClr val="FFFFFF"/>
                      </a:solidFill>
                    </a:uFill>
                  </a:rPr>
                  <a:t> </a:t>
                </a:r>
                <a:r>
                  <a:rPr lang="en-US" spc="-1" dirty="0" err="1">
                    <a:uFill>
                      <a:solidFill>
                        <a:srgbClr val="FFFFFF"/>
                      </a:solidFill>
                    </a:uFill>
                  </a:rPr>
                  <a:t>ordine</a:t>
                </a:r>
                <a:r>
                  <a:rPr lang="en-US" spc="-1" dirty="0">
                    <a:uFill>
                      <a:solidFill>
                        <a:srgbClr val="FFFFFF"/>
                      </a:solidFill>
                    </a:uFill>
                  </a:rPr>
                  <a:t>:</a:t>
                </a:r>
              </a:p>
              <a:p>
                <a:pPr>
                  <a:lnSpc>
                    <a:spcPct val="100000"/>
                  </a:lnSpc>
                </a:pPr>
                <a:endParaRPr lang="en-US" spc="-1" dirty="0">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554480"/>
                <a:ext cx="8288640" cy="4400995"/>
              </a:xfrm>
              <a:prstGeom prst="rect">
                <a:avLst/>
              </a:prstGeom>
              <a:blipFill>
                <a:blip r:embed="rId3"/>
                <a:stretch>
                  <a:fillRect l="-588" t="-831"/>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Rettangolo 1"/>
              <p:cNvSpPr/>
              <p:nvPr/>
            </p:nvSpPr>
            <p:spPr>
              <a:xfrm>
                <a:off x="698303" y="2771466"/>
                <a:ext cx="2676630"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i="1" spc="-1">
                                      <a:uFill>
                                        <a:solidFill>
                                          <a:srgbClr val="FFFFFF"/>
                                        </a:solidFill>
                                      </a:uFill>
                                      <a:latin typeface="Cambria Math" panose="02040503050406030204" pitchFamily="18" charset="0"/>
                                    </a:rPr>
                                    <m:t>1</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 </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i="1" spc="-1">
                                      <a:uFill>
                                        <a:solidFill>
                                          <a:srgbClr val="FFFFFF"/>
                                        </a:solidFill>
                                      </a:uFill>
                                      <a:latin typeface="Cambria Math" panose="02040503050406030204" pitchFamily="18" charset="0"/>
                                    </a:rPr>
                                    <m:t>𝑗</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2" name="Rettangolo 1"/>
              <p:cNvSpPr>
                <a:spLocks noRot="1" noChangeAspect="1" noMove="1" noResize="1" noEditPoints="1" noAdjustHandles="1" noChangeArrowheads="1" noChangeShapeType="1" noTextEdit="1"/>
              </p:cNvSpPr>
              <p:nvPr/>
            </p:nvSpPr>
            <p:spPr>
              <a:xfrm>
                <a:off x="698303" y="2771466"/>
                <a:ext cx="2676630" cy="797078"/>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Rettangolo 5"/>
              <p:cNvSpPr/>
              <p:nvPr/>
            </p:nvSpPr>
            <p:spPr>
              <a:xfrm>
                <a:off x="698303" y="4506961"/>
                <a:ext cx="2761782" cy="7970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pc="-1" smtClean="0">
                          <a:uFill>
                            <a:solidFill>
                              <a:srgbClr val="FFFFFF"/>
                            </a:solidFill>
                          </a:uFill>
                          <a:latin typeface="Cambria Math" panose="02040503050406030204" pitchFamily="18" charset="0"/>
                        </a:rPr>
                        <m:t>− </m:t>
                      </m:r>
                      <m:nary>
                        <m:naryPr>
                          <m:chr m:val="∑"/>
                          <m:supHide m:val="on"/>
                          <m:ctrlPr>
                            <a:rPr lang="it-IT" i="1" spc="-1">
                              <a:uFill>
                                <a:solidFill>
                                  <a:srgbClr val="FFFFFF"/>
                                </a:solidFill>
                              </a:uFill>
                              <a:latin typeface="Cambria Math" panose="02040503050406030204" pitchFamily="18" charset="0"/>
                            </a:rPr>
                          </m:ctrlPr>
                        </m:naryPr>
                        <m:sub>
                          <m:d>
                            <m:dPr>
                              <m:ctrlPr>
                                <a:rPr lang="it-IT" i="1" spc="-1">
                                  <a:uFill>
                                    <a:solidFill>
                                      <a:srgbClr val="FFFFFF"/>
                                    </a:solidFill>
                                  </a:uFill>
                                  <a:latin typeface="Cambria Math" panose="02040503050406030204" pitchFamily="18" charset="0"/>
                                </a:rPr>
                              </m:ctrlPr>
                            </m:dPr>
                            <m:e>
                              <m:r>
                                <m:rPr>
                                  <m:brk m:alnAt="7"/>
                                </m:rPr>
                                <a:rPr lang="it-IT" i="1" spc="-1">
                                  <a:uFill>
                                    <a:solidFill>
                                      <a:srgbClr val="FFFFFF"/>
                                    </a:solidFill>
                                  </a:uFill>
                                  <a:latin typeface="Cambria Math" panose="02040503050406030204" pitchFamily="18" charset="0"/>
                                </a:rPr>
                                <m:t>𝑖</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𝑗</m:t>
                              </m:r>
                            </m:e>
                          </m:d>
                          <m:r>
                            <m:rPr>
                              <m:brk m:alnAt="7"/>
                            </m:rPr>
                            <a:rPr lang="it-IT" i="1" spc="-1">
                              <a:uFill>
                                <a:solidFill>
                                  <a:srgbClr val="FFFFFF"/>
                                </a:solidFill>
                              </a:uFill>
                              <a:latin typeface="Cambria Math" panose="02040503050406030204" pitchFamily="18" charset="0"/>
                              <a:ea typeface="Cambria Math" panose="02040503050406030204" pitchFamily="18" charset="0"/>
                            </a:rPr>
                            <m:t>∈</m:t>
                          </m:r>
                          <m:r>
                            <a:rPr lang="it-IT" i="1" spc="-1">
                              <a:uFill>
                                <a:solidFill>
                                  <a:srgbClr val="FFFFFF"/>
                                </a:solidFill>
                              </a:uFill>
                              <a:latin typeface="Cambria Math" panose="02040503050406030204" pitchFamily="18" charset="0"/>
                              <a:ea typeface="Cambria Math" panose="02040503050406030204" pitchFamily="18" charset="0"/>
                            </a:rPr>
                            <m:t>𝐸</m:t>
                          </m:r>
                        </m:sub>
                        <m:sup/>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𝑤</m:t>
                              </m:r>
                            </m:e>
                            <m:sub>
                              <m:r>
                                <a:rPr lang="it-IT" i="1" spc="-1">
                                  <a:uFill>
                                    <a:solidFill>
                                      <a:srgbClr val="FFFFFF"/>
                                    </a:solidFill>
                                  </a:uFill>
                                  <a:latin typeface="Cambria Math" panose="02040503050406030204" pitchFamily="18" charset="0"/>
                                </a:rPr>
                                <m:t>𝑖𝑗</m:t>
                              </m:r>
                            </m:sub>
                          </m:sSub>
                          <m:func>
                            <m:funcPr>
                              <m:ctrlPr>
                                <a:rPr lang="it-IT" i="1" spc="-1">
                                  <a:uFill>
                                    <a:solidFill>
                                      <a:srgbClr val="FFFFFF"/>
                                    </a:solidFill>
                                  </a:uFill>
                                  <a:latin typeface="Cambria Math" panose="02040503050406030204" pitchFamily="18" charset="0"/>
                                </a:rPr>
                              </m:ctrlPr>
                            </m:funcPr>
                            <m:fName>
                              <m:r>
                                <m:rPr>
                                  <m:sty m:val="p"/>
                                </m:rPr>
                                <a:rPr lang="it-IT" spc="-1">
                                  <a:uFill>
                                    <a:solidFill>
                                      <a:srgbClr val="FFFFFF"/>
                                    </a:solidFill>
                                  </a:uFill>
                                  <a:latin typeface="Cambria Math" panose="02040503050406030204" pitchFamily="18" charset="0"/>
                                </a:rPr>
                                <m:t>log</m:t>
                              </m:r>
                            </m:fName>
                            <m:e>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𝑝</m:t>
                                  </m:r>
                                </m:e>
                                <m:sub>
                                  <m:r>
                                    <a:rPr lang="it-IT" b="0" i="1" spc="-1" smtClean="0">
                                      <a:uFill>
                                        <a:solidFill>
                                          <a:srgbClr val="FFFFFF"/>
                                        </a:solidFill>
                                      </a:uFill>
                                      <a:latin typeface="Cambria Math" panose="02040503050406030204" pitchFamily="18" charset="0"/>
                                    </a:rPr>
                                    <m:t>2</m:t>
                                  </m:r>
                                </m:sub>
                              </m:sSub>
                              <m:r>
                                <a:rPr lang="it-IT" i="1" spc="-1">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𝑗</m:t>
                                  </m:r>
                                </m:sub>
                              </m:sSub>
                              <m:r>
                                <a:rPr lang="it-IT" b="0" i="1" spc="-1" smtClean="0">
                                  <a:uFill>
                                    <a:solidFill>
                                      <a:srgbClr val="FFFFFF"/>
                                    </a:solidFill>
                                  </a:uFill>
                                  <a:latin typeface="Cambria Math" panose="02040503050406030204" pitchFamily="18" charset="0"/>
                                </a:rPr>
                                <m:t>|</m:t>
                              </m:r>
                              <m:sSub>
                                <m:sSubPr>
                                  <m:ctrlPr>
                                    <a:rPr lang="it-IT" i="1" spc="-1">
                                      <a:uFill>
                                        <a:solidFill>
                                          <a:srgbClr val="FFFFFF"/>
                                        </a:solidFill>
                                      </a:uFill>
                                      <a:latin typeface="Cambria Math" panose="02040503050406030204" pitchFamily="18" charset="0"/>
                                    </a:rPr>
                                  </m:ctrlPr>
                                </m:sSubPr>
                                <m:e>
                                  <m:r>
                                    <a:rPr lang="it-IT" i="1" spc="-1">
                                      <a:uFill>
                                        <a:solidFill>
                                          <a:srgbClr val="FFFFFF"/>
                                        </a:solidFill>
                                      </a:uFill>
                                      <a:latin typeface="Cambria Math" panose="02040503050406030204" pitchFamily="18" charset="0"/>
                                    </a:rPr>
                                    <m:t>𝑣</m:t>
                                  </m:r>
                                </m:e>
                                <m:sub>
                                  <m:r>
                                    <a:rPr lang="it-IT" b="0" i="1" spc="-1" smtClean="0">
                                      <a:uFill>
                                        <a:solidFill>
                                          <a:srgbClr val="FFFFFF"/>
                                        </a:solidFill>
                                      </a:uFill>
                                      <a:latin typeface="Cambria Math" panose="02040503050406030204" pitchFamily="18" charset="0"/>
                                    </a:rPr>
                                    <m:t>𝑖</m:t>
                                  </m:r>
                                </m:sub>
                              </m:sSub>
                              <m:r>
                                <a:rPr lang="it-IT" i="1" spc="-1">
                                  <a:uFill>
                                    <a:solidFill>
                                      <a:srgbClr val="FFFFFF"/>
                                    </a:solidFill>
                                  </a:uFill>
                                  <a:latin typeface="Cambria Math" panose="02040503050406030204" pitchFamily="18" charset="0"/>
                                </a:rPr>
                                <m:t>)</m:t>
                              </m:r>
                            </m:e>
                          </m:func>
                        </m:e>
                      </m:nary>
                    </m:oMath>
                  </m:oMathPara>
                </a14:m>
                <a:endParaRPr lang="it-IT" dirty="0"/>
              </a:p>
            </p:txBody>
          </p:sp>
        </mc:Choice>
        <mc:Fallback xmlns="">
          <p:sp>
            <p:nvSpPr>
              <p:cNvPr id="6" name="Rettangolo 5"/>
              <p:cNvSpPr>
                <a:spLocks noRot="1" noChangeAspect="1" noMove="1" noResize="1" noEditPoints="1" noAdjustHandles="1" noChangeArrowheads="1" noChangeShapeType="1" noTextEdit="1"/>
              </p:cNvSpPr>
              <p:nvPr/>
            </p:nvSpPr>
            <p:spPr>
              <a:xfrm>
                <a:off x="698303" y="4506961"/>
                <a:ext cx="2761782" cy="797078"/>
              </a:xfrm>
              <a:prstGeom prst="rect">
                <a:avLst/>
              </a:prstGeom>
              <a:blipFill>
                <a:blip r:embed="rId5"/>
                <a:stretch>
                  <a:fillRect/>
                </a:stretch>
              </a:blipFill>
            </p:spPr>
            <p:txBody>
              <a:bodyPr/>
              <a:lstStyle/>
              <a:p>
                <a:r>
                  <a:rPr lang="it-IT">
                    <a:noFill/>
                  </a:rPr>
                  <a:t> </a:t>
                </a:r>
              </a:p>
            </p:txBody>
          </p:sp>
        </mc:Fallback>
      </mc:AlternateContent>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69985" y="2452465"/>
            <a:ext cx="4335895" cy="3099249"/>
          </a:xfrm>
          <a:prstGeom prst="rect">
            <a:avLst/>
          </a:prstGeom>
        </p:spPr>
      </p:pic>
    </p:spTree>
    <p:extLst>
      <p:ext uri="{BB962C8B-B14F-4D97-AF65-F5344CB8AC3E}">
        <p14:creationId xmlns:p14="http://schemas.microsoft.com/office/powerpoint/2010/main" val="22047831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spc="-1" dirty="0" err="1">
                <a:solidFill>
                  <a:srgbClr val="17375E"/>
                </a:solidFill>
                <a:uFill>
                  <a:solidFill>
                    <a:srgbClr val="FFFFFF"/>
                  </a:solidFill>
                </a:uFill>
                <a:latin typeface="Calibri"/>
                <a:ea typeface="DejaVu Sans"/>
              </a:rPr>
              <a:t>testo</a:t>
            </a:r>
            <a:r>
              <a:rPr lang="en-US" sz="4400"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Tf-Idf</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40099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uFill>
                  <a:solidFill>
                    <a:srgbClr val="FFFFFF"/>
                  </a:solidFill>
                </a:uFill>
              </a:rPr>
              <a:t>Funzione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misurare</a:t>
            </a:r>
            <a:r>
              <a:rPr lang="en-US" spc="-1" dirty="0">
                <a:uFill>
                  <a:solidFill>
                    <a:srgbClr val="FFFFFF"/>
                  </a:solidFill>
                </a:uFill>
              </a:rPr>
              <a:t> </a:t>
            </a:r>
            <a:r>
              <a:rPr lang="en-US" spc="-1" dirty="0" err="1">
                <a:uFill>
                  <a:solidFill>
                    <a:srgbClr val="FFFFFF"/>
                  </a:solidFill>
                </a:uFill>
              </a:rPr>
              <a:t>l’importanza</a:t>
            </a:r>
            <a:r>
              <a:rPr lang="en-US" spc="-1" dirty="0">
                <a:uFill>
                  <a:solidFill>
                    <a:srgbClr val="FFFFFF"/>
                  </a:solidFill>
                </a:uFill>
              </a:rPr>
              <a:t> di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rispetto</a:t>
            </a:r>
            <a:r>
              <a:rPr lang="en-US" spc="-1" dirty="0">
                <a:uFill>
                  <a:solidFill>
                    <a:srgbClr val="FFFFFF"/>
                  </a:solidFill>
                </a:uFill>
              </a:rPr>
              <a:t> ad un </a:t>
            </a:r>
            <a:r>
              <a:rPr lang="en-US" spc="-1" dirty="0" err="1">
                <a:uFill>
                  <a:solidFill>
                    <a:srgbClr val="FFFFFF"/>
                  </a:solidFill>
                </a:uFill>
              </a:rPr>
              <a:t>documento</a:t>
            </a:r>
            <a:r>
              <a:rPr lang="en-US" spc="-1" dirty="0">
                <a:uFill>
                  <a:solidFill>
                    <a:srgbClr val="FFFFFF"/>
                  </a:solidFill>
                </a:uFill>
              </a:rPr>
              <a:t> o ad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Tf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un </a:t>
            </a:r>
            <a:r>
              <a:rPr lang="en-US" spc="-1" dirty="0" err="1">
                <a:uFill>
                  <a:solidFill>
                    <a:srgbClr val="FFFFFF"/>
                  </a:solidFill>
                </a:uFill>
              </a:rPr>
              <a:t>documento</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solidFill>
                  <a:srgbClr val="FF3333"/>
                </a:solidFill>
                <a:uFill>
                  <a:solidFill>
                    <a:srgbClr val="FFFFFF"/>
                  </a:solidFill>
                </a:uFill>
              </a:rPr>
              <a:t>Idf</a:t>
            </a:r>
            <a:r>
              <a:rPr lang="en-US" spc="-1" dirty="0">
                <a:uFill>
                  <a:solidFill>
                    <a:srgbClr val="FFFFFF"/>
                  </a:solidFill>
                </a:uFill>
              </a:rPr>
              <a:t>: </a:t>
            </a:r>
            <a:r>
              <a:rPr lang="en-US" spc="-1" dirty="0" err="1">
                <a:uFill>
                  <a:solidFill>
                    <a:srgbClr val="FFFFFF"/>
                  </a:solidFill>
                </a:uFill>
              </a:rPr>
              <a:t>misura</a:t>
            </a:r>
            <a:r>
              <a:rPr lang="en-US" spc="-1" dirty="0">
                <a:uFill>
                  <a:solidFill>
                    <a:srgbClr val="FFFFFF"/>
                  </a:solidFill>
                </a:uFill>
              </a:rPr>
              <a:t> </a:t>
            </a:r>
            <a:r>
              <a:rPr lang="en-US" spc="-1" dirty="0" err="1">
                <a:uFill>
                  <a:solidFill>
                    <a:srgbClr val="FFFFFF"/>
                  </a:solidFill>
                </a:uFill>
              </a:rPr>
              <a:t>quante</a:t>
            </a:r>
            <a:r>
              <a:rPr lang="en-US" spc="-1" dirty="0">
                <a:uFill>
                  <a:solidFill>
                    <a:srgbClr val="FFFFFF"/>
                  </a:solidFill>
                </a:uFill>
              </a:rPr>
              <a:t> volte un </a:t>
            </a:r>
            <a:r>
              <a:rPr lang="en-US" spc="-1" dirty="0" err="1">
                <a:uFill>
                  <a:solidFill>
                    <a:srgbClr val="FFFFFF"/>
                  </a:solidFill>
                </a:uFill>
              </a:rPr>
              <a:t>termine</a:t>
            </a:r>
            <a:r>
              <a:rPr lang="en-US" spc="-1" dirty="0">
                <a:uFill>
                  <a:solidFill>
                    <a:srgbClr val="FFFFFF"/>
                  </a:solidFill>
                </a:uFill>
              </a:rPr>
              <a:t> </a:t>
            </a:r>
            <a:r>
              <a:rPr lang="en-US" spc="-1" dirty="0" err="1">
                <a:uFill>
                  <a:solidFill>
                    <a:srgbClr val="FFFFFF"/>
                  </a:solidFill>
                </a:uFill>
              </a:rPr>
              <a:t>appare</a:t>
            </a:r>
            <a:r>
              <a:rPr lang="en-US" spc="-1" dirty="0">
                <a:uFill>
                  <a:solidFill>
                    <a:srgbClr val="FFFFFF"/>
                  </a:solidFill>
                </a:uFill>
              </a:rPr>
              <a:t> in </a:t>
            </a:r>
            <a:r>
              <a:rPr lang="en-US" spc="-1" dirty="0" err="1">
                <a:uFill>
                  <a:solidFill>
                    <a:srgbClr val="FFFFFF"/>
                  </a:solidFill>
                </a:uFill>
              </a:rPr>
              <a:t>tutta</a:t>
            </a:r>
            <a:r>
              <a:rPr lang="en-US" spc="-1" dirty="0">
                <a:uFill>
                  <a:solidFill>
                    <a:srgbClr val="FFFFFF"/>
                  </a:solidFill>
                </a:uFill>
              </a:rPr>
              <a:t> la </a:t>
            </a:r>
            <a:r>
              <a:rPr lang="en-US" spc="-1" dirty="0" err="1">
                <a:uFill>
                  <a:solidFill>
                    <a:srgbClr val="FFFFFF"/>
                  </a:solidFill>
                </a:uFill>
              </a:rPr>
              <a:t>collezione</a:t>
            </a:r>
            <a:r>
              <a:rPr lang="en-US" spc="-1" dirty="0">
                <a:uFill>
                  <a:solidFill>
                    <a:srgbClr val="FFFFFF"/>
                  </a:solidFill>
                </a:uFill>
              </a:rPr>
              <a:t> di </a:t>
            </a:r>
            <a:r>
              <a:rPr lang="en-US" spc="-1" dirty="0" err="1">
                <a:uFill>
                  <a:solidFill>
                    <a:srgbClr val="FFFFFF"/>
                  </a:solidFill>
                </a:uFill>
              </a:rPr>
              <a:t>documenti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p:txBody>
      </p:sp>
      <mc:AlternateContent xmlns:mc="http://schemas.openxmlformats.org/markup-compatibility/2006" xmlns:a14="http://schemas.microsoft.com/office/drawing/2010/main">
        <mc:Choice Requires="a14">
          <p:sp>
            <p:nvSpPr>
              <p:cNvPr id="2" name="CasellaDiTesto 1"/>
              <p:cNvSpPr txBox="1"/>
              <p:nvPr/>
            </p:nvSpPr>
            <p:spPr>
              <a:xfrm>
                <a:off x="3792191" y="2938549"/>
                <a:ext cx="1527469" cy="747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𝑡𝑓</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r>
                        <a:rPr lang="it-IT" sz="2400" b="0" i="1" smtClean="0">
                          <a:latin typeface="Cambria Math" panose="02040503050406030204" pitchFamily="18" charset="0"/>
                        </a:rPr>
                        <m:t>= </m:t>
                      </m:r>
                      <m:f>
                        <m:fPr>
                          <m:ctrlPr>
                            <a:rPr lang="it-IT" sz="2400" b="0" i="1" smtClean="0">
                              <a:latin typeface="Cambria Math" panose="02040503050406030204" pitchFamily="18" charset="0"/>
                            </a:rPr>
                          </m:ctrlPr>
                        </m:fPr>
                        <m:num>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𝑛</m:t>
                              </m:r>
                            </m:e>
                            <m:sub>
                              <m:r>
                                <a:rPr lang="it-IT" sz="2400" b="0" i="1" smtClean="0">
                                  <a:latin typeface="Cambria Math" panose="02040503050406030204" pitchFamily="18" charset="0"/>
                                </a:rPr>
                                <m:t>𝑖</m:t>
                              </m:r>
                              <m:r>
                                <a:rPr lang="it-IT" sz="2400" b="0" i="1" smtClean="0">
                                  <a:latin typeface="Cambria Math" panose="02040503050406030204" pitchFamily="18" charset="0"/>
                                </a:rPr>
                                <m:t>,</m:t>
                              </m:r>
                              <m:r>
                                <a:rPr lang="it-IT" sz="2400" b="0" i="1" smtClean="0">
                                  <a:latin typeface="Cambria Math" panose="02040503050406030204" pitchFamily="18" charset="0"/>
                                </a:rPr>
                                <m:t>𝑗</m:t>
                              </m:r>
                            </m:sub>
                          </m:sSub>
                        </m:num>
                        <m:den>
                          <m:r>
                            <a:rPr lang="it-IT" sz="2400" b="0" i="1" smtClean="0">
                              <a:latin typeface="Cambria Math" panose="02040503050406030204" pitchFamily="18" charset="0"/>
                            </a:rPr>
                            <m:t>|</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𝑑</m:t>
                              </m:r>
                            </m:e>
                            <m:sub>
                              <m:r>
                                <a:rPr lang="it-IT" sz="2400" b="0" i="1" smtClean="0">
                                  <a:latin typeface="Cambria Math" panose="02040503050406030204" pitchFamily="18" charset="0"/>
                                </a:rPr>
                                <m:t>𝑗</m:t>
                              </m:r>
                            </m:sub>
                          </m:sSub>
                          <m:r>
                            <a:rPr lang="it-IT" sz="2400" b="0" i="1" smtClean="0">
                              <a:latin typeface="Cambria Math" panose="02040503050406030204" pitchFamily="18" charset="0"/>
                            </a:rPr>
                            <m:t>|</m:t>
                          </m:r>
                        </m:den>
                      </m:f>
                    </m:oMath>
                  </m:oMathPara>
                </a14:m>
                <a:endParaRPr lang="it-IT" sz="2400" dirty="0"/>
              </a:p>
            </p:txBody>
          </p:sp>
        </mc:Choice>
        <mc:Fallback xmlns="">
          <p:sp>
            <p:nvSpPr>
              <p:cNvPr id="2" name="CasellaDiTesto 1"/>
              <p:cNvSpPr txBox="1">
                <a:spLocks noRot="1" noChangeAspect="1" noMove="1" noResize="1" noEditPoints="1" noAdjustHandles="1" noChangeArrowheads="1" noChangeShapeType="1" noTextEdit="1"/>
              </p:cNvSpPr>
              <p:nvPr/>
            </p:nvSpPr>
            <p:spPr>
              <a:xfrm>
                <a:off x="3792191" y="2938549"/>
                <a:ext cx="1527469" cy="74738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p:cNvSpPr txBox="1"/>
              <p:nvPr/>
            </p:nvSpPr>
            <p:spPr>
              <a:xfrm>
                <a:off x="2978955" y="4688102"/>
                <a:ext cx="3153940" cy="7637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400" i="1" smtClean="0">
                              <a:latin typeface="Cambria Math" panose="02040503050406030204" pitchFamily="18" charset="0"/>
                            </a:rPr>
                          </m:ctrlPr>
                        </m:sSubPr>
                        <m:e>
                          <m:r>
                            <a:rPr lang="it-IT" sz="2400" b="0" i="1" smtClean="0">
                              <a:latin typeface="Cambria Math" panose="02040503050406030204" pitchFamily="18" charset="0"/>
                            </a:rPr>
                            <m:t>𝑖𝑑𝑓</m:t>
                          </m:r>
                        </m:e>
                        <m:sub>
                          <m:r>
                            <a:rPr lang="it-IT" sz="2400" b="0" i="1" smtClean="0">
                              <a:latin typeface="Cambria Math" panose="02040503050406030204" pitchFamily="18" charset="0"/>
                            </a:rPr>
                            <m:t>𝑖</m:t>
                          </m:r>
                        </m:sub>
                      </m:sSub>
                      <m:r>
                        <a:rPr lang="it-IT" sz="2400" b="0" i="1" smtClean="0">
                          <a:latin typeface="Cambria Math" panose="02040503050406030204" pitchFamily="18" charset="0"/>
                        </a:rPr>
                        <m:t>=</m:t>
                      </m:r>
                      <m:func>
                        <m:funcPr>
                          <m:ctrlPr>
                            <a:rPr lang="it-IT" sz="2400" b="0" i="1" smtClean="0">
                              <a:latin typeface="Cambria Math" panose="02040503050406030204" pitchFamily="18" charset="0"/>
                            </a:rPr>
                          </m:ctrlPr>
                        </m:funcPr>
                        <m:fName>
                          <m:r>
                            <m:rPr>
                              <m:sty m:val="p"/>
                            </m:rPr>
                            <a:rPr lang="it-IT" sz="2400" b="0" i="0" smtClean="0">
                              <a:latin typeface="Cambria Math" panose="02040503050406030204" pitchFamily="18" charset="0"/>
                            </a:rPr>
                            <m:t>log</m:t>
                          </m:r>
                        </m:fName>
                        <m:e>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m:t>
                              </m:r>
                              <m:r>
                                <a:rPr lang="it-IT" sz="2400" b="0" i="1" smtClean="0">
                                  <a:latin typeface="Cambria Math" panose="02040503050406030204" pitchFamily="18" charset="0"/>
                                </a:rPr>
                                <m:t>𝐷</m:t>
                              </m:r>
                              <m:r>
                                <a:rPr lang="it-IT" sz="2400" b="0" i="1" smtClean="0">
                                  <a:latin typeface="Cambria Math" panose="02040503050406030204" pitchFamily="18" charset="0"/>
                                </a:rPr>
                                <m:t>|</m:t>
                              </m:r>
                            </m:num>
                            <m:den>
                              <m:r>
                                <a:rPr lang="it-IT" sz="2400" b="0" i="1" smtClean="0">
                                  <a:latin typeface="Cambria Math" panose="02040503050406030204" pitchFamily="18" charset="0"/>
                                </a:rPr>
                                <m:t>|</m:t>
                              </m:r>
                              <m:d>
                                <m:dPr>
                                  <m:begChr m:val="{"/>
                                  <m:endChr m:val="}"/>
                                  <m:ctrlPr>
                                    <a:rPr lang="it-IT" sz="2400" b="0" i="1" smtClean="0">
                                      <a:latin typeface="Cambria Math" panose="02040503050406030204" pitchFamily="18" charset="0"/>
                                    </a:rPr>
                                  </m:ctrlPr>
                                </m:dPr>
                                <m:e>
                                  <m:r>
                                    <a:rPr lang="it-IT" sz="2400" b="0" i="1" smtClean="0">
                                      <a:latin typeface="Cambria Math" panose="02040503050406030204" pitchFamily="18" charset="0"/>
                                    </a:rPr>
                                    <m:t>𝑑</m:t>
                                  </m:r>
                                  <m:r>
                                    <a:rPr lang="it-IT" sz="2400" b="0" i="1" smtClean="0">
                                      <a:latin typeface="Cambria Math" panose="02040503050406030204" pitchFamily="18" charset="0"/>
                                    </a:rPr>
                                    <m:t> : </m:t>
                                  </m:r>
                                  <m:sSub>
                                    <m:sSubPr>
                                      <m:ctrlPr>
                                        <a:rPr lang="it-IT" sz="2400" b="0" i="1" smtClean="0">
                                          <a:latin typeface="Cambria Math" panose="02040503050406030204" pitchFamily="18" charset="0"/>
                                        </a:rPr>
                                      </m:ctrlPr>
                                    </m:sSubPr>
                                    <m:e>
                                      <m:r>
                                        <a:rPr lang="it-IT" sz="2400" b="0" i="1" smtClean="0">
                                          <a:latin typeface="Cambria Math" panose="02040503050406030204" pitchFamily="18" charset="0"/>
                                        </a:rPr>
                                        <m:t>𝑡</m:t>
                                      </m:r>
                                    </m:e>
                                    <m:sub>
                                      <m:r>
                                        <a:rPr lang="it-IT" sz="2400" b="0" i="1" smtClean="0">
                                          <a:latin typeface="Cambria Math" panose="02040503050406030204" pitchFamily="18" charset="0"/>
                                        </a:rPr>
                                        <m:t>𝑖</m:t>
                                      </m:r>
                                    </m:sub>
                                  </m:sSub>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𝑑</m:t>
                                  </m:r>
                                </m:e>
                              </m:d>
                              <m:r>
                                <a:rPr lang="it-IT" sz="2400" b="0" i="1" smtClean="0">
                                  <a:latin typeface="Cambria Math" panose="02040503050406030204" pitchFamily="18" charset="0"/>
                                </a:rPr>
                                <m:t>|</m:t>
                              </m:r>
                            </m:den>
                          </m:f>
                        </m:e>
                      </m:func>
                    </m:oMath>
                  </m:oMathPara>
                </a14:m>
                <a:endParaRPr lang="it-IT" dirty="0"/>
              </a:p>
            </p:txBody>
          </p:sp>
        </mc:Choice>
        <mc:Fallback xmlns="">
          <p:sp>
            <p:nvSpPr>
              <p:cNvPr id="3" name="CasellaDiTesto 2"/>
              <p:cNvSpPr txBox="1">
                <a:spLocks noRot="1" noChangeAspect="1" noMove="1" noResize="1" noEditPoints="1" noAdjustHandles="1" noChangeArrowheads="1" noChangeShapeType="1" noTextEdit="1"/>
              </p:cNvSpPr>
              <p:nvPr/>
            </p:nvSpPr>
            <p:spPr>
              <a:xfrm>
                <a:off x="2978955" y="4688102"/>
                <a:ext cx="3153940" cy="763799"/>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206267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il</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testo</a:t>
            </a:r>
            <a:r>
              <a:rPr lang="en-US" sz="4400" b="0" strike="noStrike" spc="-1" dirty="0">
                <a:solidFill>
                  <a:srgbClr val="17375E"/>
                </a:solidFill>
                <a:uFill>
                  <a:solidFill>
                    <a:srgbClr val="FFFFFF"/>
                  </a:solidFill>
                </a:uFill>
                <a:latin typeface="Calibri"/>
                <a:ea typeface="DejaVu Sans"/>
              </a:rPr>
              <a:t>: Doc2Vec</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15</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710047"/>
            <a:ext cx="8288640" cy="458387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3333"/>
                </a:solidFill>
                <a:uFill>
                  <a:solidFill>
                    <a:srgbClr val="FFFFFF"/>
                  </a:solidFill>
                </a:uFill>
              </a:rPr>
              <a:t>Estensione</a:t>
            </a:r>
            <a:r>
              <a:rPr lang="en-US" spc="-1" dirty="0">
                <a:uFill>
                  <a:solidFill>
                    <a:srgbClr val="FFFFFF"/>
                  </a:solidFill>
                </a:uFill>
              </a:rPr>
              <a:t> di Word2Vec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aggrega</a:t>
            </a:r>
            <a:r>
              <a:rPr lang="en-US" spc="-1" dirty="0">
                <a:uFill>
                  <a:solidFill>
                    <a:srgbClr val="FFFFFF"/>
                  </a:solidFill>
                </a:uFill>
              </a:rPr>
              <a:t> </a:t>
            </a:r>
            <a:r>
              <a:rPr lang="en-US" spc="-1" dirty="0" err="1">
                <a:uFill>
                  <a:solidFill>
                    <a:srgbClr val="FFFFFF"/>
                  </a:solidFill>
                </a:uFill>
              </a:rPr>
              <a:t>tutte</a:t>
            </a:r>
            <a:r>
              <a:rPr lang="en-US" spc="-1" dirty="0">
                <a:uFill>
                  <a:solidFill>
                    <a:srgbClr val="FFFFFF"/>
                  </a:solidFill>
                </a:uFill>
              </a:rPr>
              <a:t> le parole di un </a:t>
            </a:r>
            <a:r>
              <a:rPr lang="en-US" spc="-1" dirty="0" err="1">
                <a:uFill>
                  <a:solidFill>
                    <a:srgbClr val="FFFFFF"/>
                  </a:solidFill>
                </a:uFill>
              </a:rPr>
              <a:t>paragrafo</a:t>
            </a:r>
            <a:r>
              <a:rPr lang="en-US" spc="-1" dirty="0">
                <a:uFill>
                  <a:solidFill>
                    <a:srgbClr val="FFFFFF"/>
                  </a:solidFill>
                </a:uFill>
              </a:rPr>
              <a:t> (</a:t>
            </a:r>
            <a:r>
              <a:rPr lang="en-US" spc="-1" dirty="0" err="1">
                <a:uFill>
                  <a:solidFill>
                    <a:srgbClr val="FFFFFF"/>
                  </a:solidFill>
                </a:uFill>
              </a:rPr>
              <a:t>documento</a:t>
            </a:r>
            <a:r>
              <a:rPr lang="en-US" spc="-1" dirty="0">
                <a:uFill>
                  <a:solidFill>
                    <a:srgbClr val="FFFFFF"/>
                  </a:solidFill>
                </a:uFill>
              </a:rPr>
              <a:t>) in un </a:t>
            </a:r>
            <a:r>
              <a:rPr lang="en-US" spc="-1" dirty="0" err="1">
                <a:uFill>
                  <a:solidFill>
                    <a:srgbClr val="FFFFFF"/>
                  </a:solidFill>
                </a:uFill>
              </a:rPr>
              <a:t>vettore</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Il </a:t>
            </a:r>
            <a:r>
              <a:rPr lang="en-US" spc="-1" dirty="0" err="1">
                <a:uFill>
                  <a:solidFill>
                    <a:srgbClr val="FFFFFF"/>
                  </a:solidFill>
                </a:uFill>
              </a:rPr>
              <a:t>processo</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è </a:t>
            </a:r>
            <a:r>
              <a:rPr lang="en-US" spc="-1" dirty="0" err="1">
                <a:uFill>
                  <a:solidFill>
                    <a:srgbClr val="FFFFFF"/>
                  </a:solidFill>
                </a:uFill>
              </a:rPr>
              <a:t>caratterizzato</a:t>
            </a:r>
            <a:r>
              <a:rPr lang="en-US" spc="-1" dirty="0">
                <a:uFill>
                  <a:solidFill>
                    <a:srgbClr val="FFFFFF"/>
                  </a:solidFill>
                </a:uFill>
              </a:rPr>
              <a:t> </a:t>
            </a:r>
            <a:r>
              <a:rPr lang="en-US" spc="-1" dirty="0" err="1">
                <a:uFill>
                  <a:solidFill>
                    <a:srgbClr val="FFFFFF"/>
                  </a:solidFill>
                </a:uFill>
              </a:rPr>
              <a:t>dallo</a:t>
            </a:r>
            <a:r>
              <a:rPr lang="en-US" spc="-1" dirty="0">
                <a:uFill>
                  <a:solidFill>
                    <a:srgbClr val="FFFFFF"/>
                  </a:solidFill>
                </a:uFill>
              </a:rPr>
              <a:t> </a:t>
            </a:r>
            <a:r>
              <a:rPr lang="en-US" spc="-1" dirty="0" err="1">
                <a:uFill>
                  <a:solidFill>
                    <a:srgbClr val="FFFFFF"/>
                  </a:solidFill>
                </a:uFill>
              </a:rPr>
              <a:t>spostamento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 di </a:t>
            </a:r>
            <a:r>
              <a:rPr lang="en-US" spc="-1" dirty="0" err="1">
                <a:uFill>
                  <a:solidFill>
                    <a:srgbClr val="FFFFFF"/>
                  </a:solidFill>
                </a:uFill>
              </a:rPr>
              <a:t>contesto</a:t>
            </a:r>
            <a:r>
              <a:rPr lang="en-US" spc="-1" dirty="0">
                <a:uFill>
                  <a:solidFill>
                    <a:srgbClr val="FFFFFF"/>
                  </a:solidFill>
                </a:uFill>
              </a:rPr>
              <a:t> </a:t>
            </a:r>
            <a:r>
              <a:rPr lang="en-US" spc="-1" dirty="0" err="1">
                <a:uFill>
                  <a:solidFill>
                    <a:srgbClr val="FFFFFF"/>
                  </a:solidFill>
                </a:uFill>
              </a:rPr>
              <a:t>attraverso</a:t>
            </a:r>
            <a:r>
              <a:rPr lang="en-US" spc="-1" dirty="0">
                <a:uFill>
                  <a:solidFill>
                    <a:srgbClr val="FFFFFF"/>
                  </a:solidFill>
                </a:uFill>
              </a:rPr>
              <a:t>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parola</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 per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paragrafo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L’idea</a:t>
            </a:r>
            <a:r>
              <a:rPr lang="en-US" spc="-1" dirty="0">
                <a:uFill>
                  <a:solidFill>
                    <a:srgbClr val="FFFFFF"/>
                  </a:solidFill>
                </a:uFill>
              </a:rPr>
              <a:t> di base è </a:t>
            </a:r>
            <a:r>
              <a:rPr lang="en-US" spc="-1" dirty="0" err="1">
                <a:uFill>
                  <a:solidFill>
                    <a:srgbClr val="FFFFFF"/>
                  </a:solidFill>
                </a:uFill>
              </a:rPr>
              <a:t>quella</a:t>
            </a:r>
            <a:r>
              <a:rPr lang="en-US" spc="-1" dirty="0">
                <a:uFill>
                  <a:solidFill>
                    <a:srgbClr val="FFFFFF"/>
                  </a:solidFill>
                </a:uFill>
              </a:rPr>
              <a:t> di </a:t>
            </a:r>
            <a:r>
              <a:rPr lang="en-US" spc="-1" dirty="0" err="1">
                <a:uFill>
                  <a:solidFill>
                    <a:srgbClr val="FFFFFF"/>
                  </a:solidFill>
                </a:uFill>
              </a:rPr>
              <a:t>apprendere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di </a:t>
            </a:r>
            <a:r>
              <a:rPr lang="en-US" spc="-1" dirty="0" err="1">
                <a:uFill>
                  <a:solidFill>
                    <a:srgbClr val="FFFFFF"/>
                  </a:solidFill>
                </a:uFill>
              </a:rPr>
              <a:t>paragrafi</a:t>
            </a:r>
            <a:r>
              <a:rPr lang="en-US" spc="-1" dirty="0">
                <a:uFill>
                  <a:solidFill>
                    <a:srgbClr val="FFFFFF"/>
                  </a:solidFill>
                </a:uFill>
              </a:rPr>
              <a:t> in </a:t>
            </a:r>
            <a:r>
              <a:rPr lang="en-US" spc="-1" dirty="0" err="1">
                <a:uFill>
                  <a:solidFill>
                    <a:srgbClr val="FFFFFF"/>
                  </a:solidFill>
                </a:uFill>
              </a:rPr>
              <a:t>modo</a:t>
            </a:r>
            <a:r>
              <a:rPr lang="en-US" spc="-1" dirty="0">
                <a:uFill>
                  <a:solidFill>
                    <a:srgbClr val="FFFFFF"/>
                  </a:solidFill>
                </a:uFill>
              </a:rPr>
              <a:t> </a:t>
            </a:r>
            <a:r>
              <a:rPr lang="en-US" spc="-1" dirty="0">
                <a:solidFill>
                  <a:srgbClr val="FF3333"/>
                </a:solidFill>
                <a:uFill>
                  <a:solidFill>
                    <a:srgbClr val="FFFFFF"/>
                  </a:solidFill>
                </a:uFill>
              </a:rPr>
              <a:t>simile</a:t>
            </a:r>
            <a:r>
              <a:rPr lang="en-US" spc="-1" dirty="0">
                <a:uFill>
                  <a:solidFill>
                    <a:srgbClr val="FFFFFF"/>
                  </a:solidFill>
                </a:uFill>
              </a:rPr>
              <a:t> </a:t>
            </a:r>
            <a:r>
              <a:rPr lang="en-US" spc="-1" dirty="0" err="1">
                <a:uFill>
                  <a:solidFill>
                    <a:srgbClr val="FFFFFF"/>
                  </a:solidFill>
                </a:uFill>
              </a:rPr>
              <a:t>all’apprendimento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parole.</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vettori</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a:t>
            </a:r>
            <a:r>
              <a:rPr lang="en-US" spc="-1" dirty="0" err="1">
                <a:solidFill>
                  <a:srgbClr val="FF3333"/>
                </a:solidFill>
                <a:uFill>
                  <a:solidFill>
                    <a:srgbClr val="FFFFFF"/>
                  </a:solidFill>
                </a:uFill>
              </a:rPr>
              <a:t>paragrafi</a:t>
            </a:r>
            <a:r>
              <a:rPr lang="en-US" spc="-1" dirty="0">
                <a:uFill>
                  <a:solidFill>
                    <a:srgbClr val="FFFFFF"/>
                  </a:solidFill>
                </a:uFill>
              </a:rPr>
              <a:t> </a:t>
            </a:r>
            <a:r>
              <a:rPr lang="en-US" spc="-1" dirty="0" err="1">
                <a:uFill>
                  <a:solidFill>
                    <a:srgbClr val="FFFFFF"/>
                  </a:solidFill>
                </a:uFill>
              </a:rPr>
              <a:t>appresi</a:t>
            </a:r>
            <a:r>
              <a:rPr lang="en-US" spc="-1" dirty="0">
                <a:uFill>
                  <a:solidFill>
                    <a:srgbClr val="FFFFFF"/>
                  </a:solidFill>
                </a:uFill>
              </a:rPr>
              <a:t> e </a:t>
            </a:r>
            <a:r>
              <a:rPr lang="en-US" spc="-1" dirty="0" err="1">
                <a:uFill>
                  <a:solidFill>
                    <a:srgbClr val="FFFFFF"/>
                  </a:solidFill>
                </a:uFill>
              </a:rPr>
              <a:t>quelli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a:solidFill>
                  <a:srgbClr val="FF3333"/>
                </a:solidFill>
                <a:uFill>
                  <a:solidFill>
                    <a:srgbClr val="FFFFFF"/>
                  </a:solidFill>
                </a:uFill>
              </a:rPr>
              <a:t>parole</a:t>
            </a:r>
            <a:r>
              <a:rPr lang="en-US" spc="-1" dirty="0">
                <a:uFill>
                  <a:solidFill>
                    <a:srgbClr val="FFFFFF"/>
                  </a:solidFill>
                </a:uFill>
              </a:rPr>
              <a:t>. I </a:t>
            </a:r>
            <a:r>
              <a:rPr lang="en-US" spc="-1" dirty="0" err="1">
                <a:uFill>
                  <a:solidFill>
                    <a:srgbClr val="FFFFFF"/>
                  </a:solidFill>
                </a:uFill>
              </a:rPr>
              <a:t>modelli</a:t>
            </a:r>
            <a:r>
              <a:rPr lang="en-US" spc="-1" dirty="0">
                <a:uFill>
                  <a:solidFill>
                    <a:srgbClr val="FFFFFF"/>
                  </a:solidFill>
                </a:uFill>
              </a:rPr>
              <a:t> di </a:t>
            </a:r>
            <a:r>
              <a:rPr lang="en-US" spc="-1" dirty="0" err="1">
                <a:uFill>
                  <a:solidFill>
                    <a:srgbClr val="FFFFFF"/>
                  </a:solidFill>
                </a:uFill>
              </a:rPr>
              <a:t>apprendimento</a:t>
            </a:r>
            <a:r>
              <a:rPr lang="en-US" spc="-1" dirty="0">
                <a:uFill>
                  <a:solidFill>
                    <a:srgbClr val="FFFFFF"/>
                  </a:solidFill>
                </a:uFill>
              </a:rPr>
              <a:t>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stessi</a:t>
            </a:r>
            <a:r>
              <a:rPr lang="en-US" spc="-1" dirty="0">
                <a:uFill>
                  <a:solidFill>
                    <a:srgbClr val="FFFFFF"/>
                  </a:solidFill>
                </a:uFill>
              </a:rPr>
              <a:t> di Word2Vec.</a:t>
            </a:r>
          </a:p>
        </p:txBody>
      </p:sp>
    </p:spTree>
    <p:extLst>
      <p:ext uri="{BB962C8B-B14F-4D97-AF65-F5344CB8AC3E}">
        <p14:creationId xmlns:p14="http://schemas.microsoft.com/office/powerpoint/2010/main" val="13617774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a:solidFill>
                  <a:srgbClr val="17375E"/>
                </a:solidFill>
                <a:uFill>
                  <a:solidFill>
                    <a:srgbClr val="FFFFFF"/>
                  </a:solidFill>
                </a:uFill>
                <a:latin typeface="Calibri"/>
              </a:rPr>
              <a:t>Clustering </a:t>
            </a:r>
            <a:r>
              <a:rPr lang="en-US" sz="4400" spc="-1" dirty="0" err="1">
                <a:solidFill>
                  <a:srgbClr val="17375E"/>
                </a:solidFill>
                <a:uFill>
                  <a:solidFill>
                    <a:srgbClr val="FFFFFF"/>
                  </a:solidFill>
                </a:uFill>
                <a:latin typeface="Calibri"/>
              </a:rPr>
              <a:t>delle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pagine</a:t>
            </a:r>
            <a:r>
              <a:rPr lang="en-US" sz="4400" spc="-1" dirty="0">
                <a:solidFill>
                  <a:srgbClr val="17375E"/>
                </a:solidFill>
                <a:uFill>
                  <a:solidFill>
                    <a:srgbClr val="FFFFFF"/>
                  </a:solidFill>
                </a:uFill>
                <a:latin typeface="Calibri"/>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780112"/>
            <a:ext cx="4997908" cy="452568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Sono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sfruttano</a:t>
            </a:r>
            <a:r>
              <a:rPr lang="en-US" spc="-1" dirty="0">
                <a:uFill>
                  <a:solidFill>
                    <a:srgbClr val="FFFFFF"/>
                  </a:solidFill>
                </a:uFill>
              </a:rPr>
              <a:t> le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a:t>
            </a:r>
            <a:r>
              <a:rPr lang="en-US" spc="-1" dirty="0" err="1">
                <a:uFill>
                  <a:solidFill>
                    <a:srgbClr val="FFFFFF"/>
                  </a:solidFill>
                </a:uFill>
              </a:rPr>
              <a:t>elementi</a:t>
            </a:r>
            <a:r>
              <a:rPr lang="en-US" spc="-1" dirty="0">
                <a:uFill>
                  <a:solidFill>
                    <a:srgbClr val="FFFFFF"/>
                  </a:solidFill>
                </a:uFill>
              </a:rPr>
              <a:t>:</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K-Means (</a:t>
            </a:r>
            <a:r>
              <a:rPr lang="en-US" spc="-1" dirty="0" err="1">
                <a:uFill>
                  <a:solidFill>
                    <a:srgbClr val="FFFFFF"/>
                  </a:solidFill>
                </a:uFill>
              </a:rPr>
              <a:t>n_clusters</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HDBScan</a:t>
            </a:r>
            <a:r>
              <a:rPr lang="en-US" spc="-1" dirty="0">
                <a:uFill>
                  <a:solidFill>
                    <a:srgbClr val="FFFFFF"/>
                  </a:solidFill>
                </a:uFill>
              </a:rPr>
              <a:t> (</a:t>
            </a:r>
            <a:r>
              <a:rPr lang="en-US" spc="-1" dirty="0" err="1">
                <a:uFill>
                  <a:solidFill>
                    <a:srgbClr val="FFFFFF"/>
                  </a:solidFill>
                </a:uFill>
              </a:rPr>
              <a:t>min_cluster_size</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a:uFill>
                  <a:solidFill>
                    <a:srgbClr val="FFFFFF"/>
                  </a:solidFill>
                </a:uFill>
              </a:rPr>
              <a:t>I </a:t>
            </a:r>
            <a:r>
              <a:rPr lang="en-US" spc="-1" dirty="0" err="1">
                <a:uFill>
                  <a:solidFill>
                    <a:srgbClr val="FFFFFF"/>
                  </a:solidFill>
                </a:uFill>
              </a:rPr>
              <a:t>vettori</a:t>
            </a:r>
            <a:r>
              <a:rPr lang="en-US" spc="-1" dirty="0">
                <a:uFill>
                  <a:solidFill>
                    <a:srgbClr val="FFFFFF"/>
                  </a:solidFill>
                </a:uFill>
              </a:rPr>
              <a:t>, prima di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usati</a:t>
            </a:r>
            <a:r>
              <a:rPr lang="en-US" spc="-1" dirty="0">
                <a:uFill>
                  <a:solidFill>
                    <a:srgbClr val="FFFFFF"/>
                  </a:solidFill>
                </a:uFill>
              </a:rPr>
              <a:t> </a:t>
            </a:r>
            <a:r>
              <a:rPr lang="en-US" spc="-1" dirty="0" err="1">
                <a:uFill>
                  <a:solidFill>
                    <a:srgbClr val="FFFFFF"/>
                  </a:solidFill>
                </a:uFill>
              </a:rPr>
              <a:t>nel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Clustering,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stati</a:t>
            </a:r>
            <a:r>
              <a:rPr lang="en-US" spc="-1" dirty="0">
                <a:uFill>
                  <a:solidFill>
                    <a:srgbClr val="FFFFFF"/>
                  </a:solidFill>
                </a:uFill>
              </a:rPr>
              <a:t> </a:t>
            </a:r>
            <a:r>
              <a:rPr lang="en-US" spc="-1" dirty="0" err="1">
                <a:uFill>
                  <a:solidFill>
                    <a:srgbClr val="FFFFFF"/>
                  </a:solidFill>
                </a:uFill>
              </a:rPr>
              <a:t>normalizzati</a:t>
            </a:r>
            <a:r>
              <a:rPr lang="en-US" spc="-1" dirty="0">
                <a:uFill>
                  <a:solidFill>
                    <a:srgbClr val="FFFFFF"/>
                  </a:solidFill>
                </a:uFill>
              </a:rPr>
              <a:t> </a:t>
            </a:r>
            <a:r>
              <a:rPr lang="en-US" spc="-1" dirty="0" err="1">
                <a:uFill>
                  <a:solidFill>
                    <a:srgbClr val="FFFFFF"/>
                  </a:solidFill>
                </a:uFill>
              </a:rPr>
              <a:t>usando</a:t>
            </a:r>
            <a:r>
              <a:rPr lang="en-US" spc="-1" dirty="0">
                <a:uFill>
                  <a:solidFill>
                    <a:srgbClr val="FFFFFF"/>
                  </a:solidFill>
                </a:uFill>
              </a:rPr>
              <a:t> L2.</a:t>
            </a:r>
          </a:p>
        </p:txBody>
      </p:sp>
      <p:pic>
        <p:nvPicPr>
          <p:cNvPr id="3" name="Immagine 2"/>
          <p:cNvPicPr>
            <a:picLocks noChangeAspect="1"/>
          </p:cNvPicPr>
          <p:nvPr/>
        </p:nvPicPr>
        <p:blipFill>
          <a:blip r:embed="rId3"/>
          <a:stretch>
            <a:fillRect/>
          </a:stretch>
        </p:blipFill>
        <p:spPr>
          <a:xfrm>
            <a:off x="5570530" y="1780112"/>
            <a:ext cx="3052823" cy="4572000"/>
          </a:xfrm>
          <a:prstGeom prst="rect">
            <a:avLst/>
          </a:prstGeom>
        </p:spPr>
      </p:pic>
      <p:sp>
        <p:nvSpPr>
          <p:cNvPr id="4" name="CasellaDiTesto 3"/>
          <p:cNvSpPr txBox="1"/>
          <p:nvPr/>
        </p:nvSpPr>
        <p:spPr>
          <a:xfrm>
            <a:off x="5570530" y="1414895"/>
            <a:ext cx="1483412" cy="369332"/>
          </a:xfrm>
          <a:prstGeom prst="rect">
            <a:avLst/>
          </a:prstGeom>
          <a:noFill/>
        </p:spPr>
        <p:txBody>
          <a:bodyPr wrap="square" rtlCol="0">
            <a:spAutoFit/>
          </a:bodyPr>
          <a:lstStyle/>
          <a:p>
            <a:pPr algn="ctr"/>
            <a:r>
              <a:rPr lang="it-IT" dirty="0"/>
              <a:t>K-</a:t>
            </a:r>
            <a:r>
              <a:rPr lang="it-IT" dirty="0" err="1"/>
              <a:t>Means</a:t>
            </a:r>
            <a:endParaRPr lang="it-IT" dirty="0"/>
          </a:p>
        </p:txBody>
      </p:sp>
      <p:sp>
        <p:nvSpPr>
          <p:cNvPr id="9" name="CasellaDiTesto 8"/>
          <p:cNvSpPr txBox="1"/>
          <p:nvPr/>
        </p:nvSpPr>
        <p:spPr>
          <a:xfrm>
            <a:off x="7119257" y="1412558"/>
            <a:ext cx="1504096" cy="369332"/>
          </a:xfrm>
          <a:prstGeom prst="rect">
            <a:avLst/>
          </a:prstGeom>
          <a:noFill/>
        </p:spPr>
        <p:txBody>
          <a:bodyPr wrap="square" rtlCol="0">
            <a:spAutoFit/>
          </a:bodyPr>
          <a:lstStyle/>
          <a:p>
            <a:pPr algn="ctr"/>
            <a:r>
              <a:rPr lang="it-IT" dirty="0" err="1"/>
              <a:t>HDBScan</a:t>
            </a:r>
            <a:endParaRPr lang="it-IT" dirty="0"/>
          </a:p>
        </p:txBody>
      </p:sp>
    </p:spTree>
    <p:extLst>
      <p:ext uri="{BB962C8B-B14F-4D97-AF65-F5344CB8AC3E}">
        <p14:creationId xmlns:p14="http://schemas.microsoft.com/office/powerpoint/2010/main" val="37072822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Impostazione</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sperimentale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4428512"/>
                <a:ext cx="8544670" cy="20019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pc="-1" dirty="0">
                    <a:uFill>
                      <a:solidFill>
                        <a:srgbClr val="FFFFFF"/>
                      </a:solidFill>
                    </a:uFill>
                  </a:rPr>
                  <a:t>Per </a:t>
                </a:r>
                <a:r>
                  <a:rPr lang="en-US" spc="-1" dirty="0" err="1">
                    <a:uFill>
                      <a:solidFill>
                        <a:srgbClr val="FFFFFF"/>
                      </a:solidFill>
                    </a:uFill>
                  </a:rPr>
                  <a:t>il</a:t>
                </a:r>
                <a:r>
                  <a:rPr lang="en-US" spc="-1" dirty="0">
                    <a:uFill>
                      <a:solidFill>
                        <a:srgbClr val="FFFFFF"/>
                      </a:solidFill>
                    </a:uFill>
                  </a:rPr>
                  <a:t> tuning </a:t>
                </a:r>
                <a:r>
                  <a:rPr lang="en-US" spc="-1" dirty="0" err="1">
                    <a:uFill>
                      <a:solidFill>
                        <a:srgbClr val="FFFFFF"/>
                      </a:solidFill>
                    </a:uFill>
                  </a:rPr>
                  <a:t>dei</a:t>
                </a:r>
                <a:r>
                  <a:rPr lang="en-US" spc="-1" dirty="0">
                    <a:uFill>
                      <a:solidFill>
                        <a:srgbClr val="FFFFFF"/>
                      </a:solidFill>
                    </a:uFill>
                  </a:rPr>
                  <a:t> </a:t>
                </a:r>
                <a:r>
                  <a:rPr lang="en-US" spc="-1" dirty="0" err="1">
                    <a:uFill>
                      <a:solidFill>
                        <a:srgbClr val="FFFFFF"/>
                      </a:solidFill>
                    </a:uFill>
                  </a:rPr>
                  <a:t>parametri</a:t>
                </a:r>
                <a:r>
                  <a:rPr lang="en-US" spc="-1" dirty="0">
                    <a:uFill>
                      <a:solidFill>
                        <a:srgbClr val="FFFFFF"/>
                      </a:solidFill>
                    </a:uFill>
                  </a:rPr>
                  <a:t>:</a:t>
                </a:r>
              </a:p>
              <a:p>
                <a:pPr algn="ctr"/>
                <a14:m>
                  <m:oMath xmlns:m="http://schemas.openxmlformats.org/officeDocument/2006/math">
                    <m:r>
                      <a:rPr lang="it-IT" b="0" i="1" spc="-1" smtClean="0">
                        <a:uFill>
                          <a:solidFill>
                            <a:srgbClr val="FFFFFF"/>
                          </a:solidFill>
                        </a:uFill>
                        <a:latin typeface="Cambria Math" panose="02040503050406030204" pitchFamily="18" charset="0"/>
                      </a:rPr>
                      <m:t>𝐶𝑙𝑢𝑠𝑡𝑒𝑟𝑖𝑛𝑔</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𝐶𝑟𝑎𝑤𝑙𝑖𝑛𝑔</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𝐿𝑖𝑛𝑘</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uFill>
                          <a:solidFill>
                            <a:srgbClr val="FFFFFF"/>
                          </a:solidFill>
                        </a:uFill>
                        <a:latin typeface="Cambria Math" panose="02040503050406030204" pitchFamily="18" charset="0"/>
                        <a:ea typeface="Cambria Math" panose="02040503050406030204" pitchFamily="18" charset="0"/>
                      </a:rPr>
                      <m:t>𝐶𝑜𝑛𝑡𝑒𝑛𝑡</m:t>
                    </m:r>
                    <m:r>
                      <a:rPr lang="it-IT" b="0"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𝑉𝑒𝑐𝑡𝑜𝑟</m:t>
                    </m:r>
                    <m:r>
                      <a:rPr lang="it-IT" i="1" spc="-1">
                        <a:uFill>
                          <a:solidFill>
                            <a:srgbClr val="FFFFFF"/>
                          </a:solidFill>
                        </a:uFill>
                        <a:latin typeface="Cambria Math" panose="02040503050406030204" pitchFamily="18" charset="0"/>
                        <a:ea typeface="Cambria Math" panose="02040503050406030204" pitchFamily="18" charset="0"/>
                      </a:rPr>
                      <m:t>}</m:t>
                    </m:r>
                    <m:r>
                      <a:rPr lang="it-IT" i="1" spc="-1" smtClean="0">
                        <a:uFill>
                          <a:solidFill>
                            <a:srgbClr val="FFFFFF"/>
                          </a:solidFill>
                        </a:uFill>
                        <a:latin typeface="Cambria Math" panose="02040503050406030204" pitchFamily="18" charset="0"/>
                        <a:ea typeface="Cambria Math" panose="02040503050406030204" pitchFamily="18" charset="0"/>
                      </a:rPr>
                      <m:t> </m:t>
                    </m:r>
                    <m:r>
                      <a:rPr lang="it-IT" b="0" i="1" spc="-1" smtClean="0">
                        <a:uFill>
                          <a:solidFill>
                            <a:srgbClr val="FFFFFF"/>
                          </a:solidFill>
                        </a:uFill>
                        <a:latin typeface="Cambria Math" panose="02040503050406030204" pitchFamily="18" charset="0"/>
                        <a:ea typeface="Cambria Math" panose="02040503050406030204" pitchFamily="18" charset="0"/>
                      </a:rPr>
                      <m:t>=</m:t>
                    </m:r>
                    <m:r>
                      <a:rPr lang="it-IT" b="0" i="1" spc="-1" smtClean="0">
                        <a:solidFill>
                          <a:srgbClr val="FF3333"/>
                        </a:solidFill>
                        <a:uFill>
                          <a:solidFill>
                            <a:srgbClr val="FFFFFF"/>
                          </a:solidFill>
                        </a:uFill>
                        <a:latin typeface="Cambria Math" panose="02040503050406030204" pitchFamily="18" charset="0"/>
                        <a:ea typeface="Cambria Math" panose="02040503050406030204" pitchFamily="18" charset="0"/>
                      </a:rPr>
                      <m:t>316</m:t>
                    </m:r>
                  </m:oMath>
                </a14:m>
                <a:r>
                  <a:rPr lang="en-US" spc="-1" dirty="0">
                    <a:uFill>
                      <a:solidFill>
                        <a:srgbClr val="FFFFFF"/>
                      </a:solidFill>
                    </a:uFill>
                  </a:rPr>
                  <a:t> combinazioni</a:t>
                </a:r>
              </a:p>
              <a:p>
                <a:pPr algn="ctr"/>
                <a:endParaRPr lang="en-US" spc="-1" dirty="0">
                  <a:uFill>
                    <a:solidFill>
                      <a:srgbClr val="FFFFFF"/>
                    </a:solidFill>
                  </a:uFill>
                </a:endParaRPr>
              </a:p>
              <a:p>
                <a:r>
                  <a:rPr lang="en-US" spc="-1" dirty="0">
                    <a:uFill>
                      <a:solidFill>
                        <a:srgbClr val="FFFFFF"/>
                      </a:solidFill>
                    </a:uFill>
                  </a:rPr>
                  <a:t>Si </a:t>
                </a:r>
                <a:r>
                  <a:rPr lang="en-US" spc="-1" dirty="0" err="1">
                    <a:uFill>
                      <a:solidFill>
                        <a:srgbClr val="FFFFFF"/>
                      </a:solidFill>
                    </a:uFill>
                  </a:rPr>
                  <a:t>riportano</a:t>
                </a:r>
                <a:r>
                  <a:rPr lang="en-US" spc="-1" dirty="0">
                    <a:uFill>
                      <a:solidFill>
                        <a:srgbClr val="FFFFFF"/>
                      </a:solidFill>
                    </a:uFill>
                  </a:rPr>
                  <a:t> le </a:t>
                </a:r>
                <a:r>
                  <a:rPr lang="en-US" spc="-1" dirty="0" err="1">
                    <a:uFill>
                      <a:solidFill>
                        <a:srgbClr val="FFFFFF"/>
                      </a:solidFill>
                    </a:uFill>
                  </a:rPr>
                  <a:t>configurazioni</a:t>
                </a:r>
                <a:r>
                  <a:rPr lang="en-US" spc="-1" dirty="0">
                    <a:uFill>
                      <a:solidFill>
                        <a:srgbClr val="FFFFFF"/>
                      </a:solidFill>
                    </a:uFill>
                  </a:rPr>
                  <a:t> con </a:t>
                </a:r>
                <a:r>
                  <a:rPr lang="en-US" spc="-1" dirty="0" err="1">
                    <a:uFill>
                      <a:solidFill>
                        <a:srgbClr val="FFFFFF"/>
                      </a:solidFill>
                    </a:uFill>
                  </a:rPr>
                  <a:t>i</a:t>
                </a:r>
                <a:r>
                  <a:rPr lang="en-US" spc="-1" dirty="0">
                    <a:uFill>
                      <a:solidFill>
                        <a:srgbClr val="FFFFFF"/>
                      </a:solidFill>
                    </a:uFill>
                  </a:rPr>
                  <a:t> </a:t>
                </a:r>
                <a:r>
                  <a:rPr lang="en-US" spc="-1" dirty="0" err="1">
                    <a:uFill>
                      <a:solidFill>
                        <a:srgbClr val="FFFFFF"/>
                      </a:solidFill>
                    </a:uFill>
                  </a:rPr>
                  <a:t>valori</a:t>
                </a:r>
                <a:r>
                  <a:rPr lang="en-US" spc="-1" dirty="0">
                    <a:uFill>
                      <a:solidFill>
                        <a:srgbClr val="FFFFFF"/>
                      </a:solidFill>
                    </a:uFill>
                  </a:rPr>
                  <a:t> </a:t>
                </a:r>
                <a:r>
                  <a:rPr lang="en-US" spc="-1" dirty="0" err="1">
                    <a:uFill>
                      <a:solidFill>
                        <a:srgbClr val="FFFFFF"/>
                      </a:solidFill>
                    </a:uFill>
                  </a:rPr>
                  <a:t>migliori</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seguenti</a:t>
                </a:r>
                <a:r>
                  <a:rPr lang="en-US" spc="-1" dirty="0">
                    <a:uFill>
                      <a:solidFill>
                        <a:srgbClr val="FFFFFF"/>
                      </a:solidFill>
                    </a:uFill>
                  </a:rPr>
                  <a:t> </a:t>
                </a:r>
                <a:r>
                  <a:rPr lang="en-US" spc="-1" dirty="0" err="1">
                    <a:uFill>
                      <a:solidFill>
                        <a:srgbClr val="FFFFFF"/>
                      </a:solidFill>
                    </a:uFill>
                  </a:rPr>
                  <a:t>misure</a:t>
                </a:r>
                <a:r>
                  <a:rPr lang="en-US" spc="-1" dirty="0">
                    <a:uFill>
                      <a:solidFill>
                        <a:srgbClr val="FFFFFF"/>
                      </a:solidFill>
                    </a:uFill>
                  </a:rPr>
                  <a:t>: </a:t>
                </a:r>
                <a:r>
                  <a:rPr lang="en-US" spc="-1" dirty="0" err="1">
                    <a:uFill>
                      <a:solidFill>
                        <a:srgbClr val="FFFFFF"/>
                      </a:solidFill>
                    </a:uFill>
                  </a:rPr>
                  <a:t>omogeneità</a:t>
                </a:r>
                <a:r>
                  <a:rPr lang="en-US" spc="-1" dirty="0">
                    <a:uFill>
                      <a:solidFill>
                        <a:srgbClr val="FFFFFF"/>
                      </a:solidFill>
                    </a:uFill>
                  </a:rPr>
                  <a:t> (</a:t>
                </a:r>
                <a:r>
                  <a:rPr lang="en-US" spc="-1" dirty="0" err="1">
                    <a:solidFill>
                      <a:srgbClr val="FF3333"/>
                    </a:solidFill>
                    <a:uFill>
                      <a:solidFill>
                        <a:srgbClr val="FFFFFF"/>
                      </a:solidFill>
                    </a:uFill>
                  </a:rPr>
                  <a:t>Hom</a:t>
                </a:r>
                <a:r>
                  <a:rPr lang="en-US" spc="-1" dirty="0">
                    <a:uFill>
                      <a:solidFill>
                        <a:srgbClr val="FFFFFF"/>
                      </a:solidFill>
                    </a:uFill>
                  </a:rPr>
                  <a:t>), </a:t>
                </a:r>
                <a:r>
                  <a:rPr lang="en-US" spc="-1" dirty="0" err="1">
                    <a:uFill>
                      <a:solidFill>
                        <a:srgbClr val="FFFFFF"/>
                      </a:solidFill>
                    </a:uFill>
                  </a:rPr>
                  <a:t>completezza</a:t>
                </a:r>
                <a:r>
                  <a:rPr lang="en-US" spc="-1" dirty="0">
                    <a:uFill>
                      <a:solidFill>
                        <a:srgbClr val="FFFFFF"/>
                      </a:solidFill>
                    </a:uFill>
                  </a:rPr>
                  <a:t> (</a:t>
                </a:r>
                <a:r>
                  <a:rPr lang="en-US" spc="-1" dirty="0">
                    <a:solidFill>
                      <a:srgbClr val="FF3333"/>
                    </a:solidFill>
                    <a:uFill>
                      <a:solidFill>
                        <a:srgbClr val="FFFFFF"/>
                      </a:solidFill>
                    </a:uFill>
                  </a:rPr>
                  <a:t>Com</a:t>
                </a:r>
                <a:r>
                  <a:rPr lang="en-US" spc="-1" dirty="0">
                    <a:uFill>
                      <a:solidFill>
                        <a:srgbClr val="FFFFFF"/>
                      </a:solidFill>
                    </a:uFill>
                  </a:rPr>
                  <a:t>), v-measure (</a:t>
                </a:r>
                <a:r>
                  <a:rPr lang="en-US" spc="-1" dirty="0">
                    <a:solidFill>
                      <a:srgbClr val="FF3333"/>
                    </a:solidFill>
                    <a:uFill>
                      <a:solidFill>
                        <a:srgbClr val="FFFFFF"/>
                      </a:solidFill>
                    </a:uFill>
                  </a:rPr>
                  <a:t>V-M</a:t>
                </a:r>
                <a:r>
                  <a:rPr lang="en-US" spc="-1" dirty="0">
                    <a:uFill>
                      <a:solidFill>
                        <a:srgbClr val="FFFFFF"/>
                      </a:solidFill>
                    </a:uFill>
                  </a:rPr>
                  <a:t>), adjusted mutual information (</a:t>
                </a:r>
                <a:r>
                  <a:rPr lang="en-US" spc="-1" dirty="0">
                    <a:solidFill>
                      <a:srgbClr val="FF3333"/>
                    </a:solidFill>
                    <a:uFill>
                      <a:solidFill>
                        <a:srgbClr val="FFFFFF"/>
                      </a:solidFill>
                    </a:uFill>
                  </a:rPr>
                  <a:t>AMI</a:t>
                </a:r>
                <a:r>
                  <a:rPr lang="en-US" spc="-1" dirty="0">
                    <a:uFill>
                      <a:solidFill>
                        <a:srgbClr val="FFFFFF"/>
                      </a:solidFill>
                    </a:uFill>
                  </a:rPr>
                  <a:t>), adjusted random index (</a:t>
                </a:r>
                <a:r>
                  <a:rPr lang="en-US" spc="-1" dirty="0">
                    <a:solidFill>
                      <a:srgbClr val="FF3333"/>
                    </a:solidFill>
                    <a:uFill>
                      <a:solidFill>
                        <a:srgbClr val="FFFFFF"/>
                      </a:solidFill>
                    </a:uFill>
                  </a:rPr>
                  <a:t>ARI</a:t>
                </a:r>
                <a:r>
                  <a:rPr lang="en-US" spc="-1" dirty="0">
                    <a:uFill>
                      <a:solidFill>
                        <a:srgbClr val="FFFFFF"/>
                      </a:solidFill>
                    </a:uFill>
                  </a:rPr>
                  <a:t>), silhouette (</a:t>
                </a:r>
                <a:r>
                  <a:rPr lang="en-US" spc="-1" dirty="0" err="1">
                    <a:solidFill>
                      <a:srgbClr val="FF3333"/>
                    </a:solidFill>
                    <a:uFill>
                      <a:solidFill>
                        <a:srgbClr val="FFFFFF"/>
                      </a:solidFill>
                    </a:uFill>
                  </a:rPr>
                  <a:t>Silh</a:t>
                </a:r>
                <a:r>
                  <a:rPr lang="en-US" spc="-1" dirty="0">
                    <a:uFill>
                      <a:solidFill>
                        <a:srgbClr val="FFFFFF"/>
                      </a:solidFill>
                    </a:uFill>
                  </a:rPr>
                  <a:t>).</a:t>
                </a:r>
              </a:p>
            </p:txBody>
          </p:sp>
        </mc:Choice>
        <mc:Fallback xmlns="">
          <p:sp>
            <p:nvSpPr>
              <p:cNvPr id="205" name="CustomShape 3"/>
              <p:cNvSpPr>
                <a:spLocks noRot="1" noChangeAspect="1" noMove="1" noResize="1" noEditPoints="1" noAdjustHandles="1" noChangeArrowheads="1" noChangeShapeType="1" noTextEdit="1"/>
              </p:cNvSpPr>
              <p:nvPr/>
            </p:nvSpPr>
            <p:spPr>
              <a:xfrm>
                <a:off x="417240" y="4428512"/>
                <a:ext cx="8544670" cy="2001975"/>
              </a:xfrm>
              <a:prstGeom prst="rect">
                <a:avLst/>
              </a:prstGeom>
              <a:blipFill>
                <a:blip r:embed="rId3"/>
                <a:stretch>
                  <a:fillRect l="-571" t="-1520" r="-642" b="-4863"/>
                </a:stretch>
              </a:blipFill>
              <a:ln>
                <a:noFill/>
              </a:ln>
            </p:spPr>
            <p:txBody>
              <a:bodyPr/>
              <a:lstStyle/>
              <a:p>
                <a:r>
                  <a:rPr lang="it-IT">
                    <a:noFill/>
                  </a:rPr>
                  <a:t> </a:t>
                </a:r>
              </a:p>
            </p:txBody>
          </p:sp>
        </mc:Fallback>
      </mc:AlternateContent>
      <p:graphicFrame>
        <p:nvGraphicFramePr>
          <p:cNvPr id="3" name="Tabella 2"/>
          <p:cNvGraphicFramePr>
            <a:graphicFrameLocks noGrp="1"/>
          </p:cNvGraphicFramePr>
          <p:nvPr>
            <p:extLst>
              <p:ext uri="{D42A27DB-BD31-4B8C-83A1-F6EECF244321}">
                <p14:modId xmlns:p14="http://schemas.microsoft.com/office/powerpoint/2010/main" val="402378324"/>
              </p:ext>
            </p:extLst>
          </p:nvPr>
        </p:nvGraphicFramePr>
        <p:xfrm>
          <a:off x="417240" y="1261927"/>
          <a:ext cx="1666880" cy="3108960"/>
        </p:xfrm>
        <a:graphic>
          <a:graphicData uri="http://schemas.openxmlformats.org/drawingml/2006/table">
            <a:tbl>
              <a:tblPr firstRow="1" bandRow="1">
                <a:tableStyleId>{5C22544A-7EE6-4342-B048-85BDC9FD1C3A}</a:tableStyleId>
              </a:tblPr>
              <a:tblGrid>
                <a:gridCol w="1666880">
                  <a:extLst>
                    <a:ext uri="{9D8B030D-6E8A-4147-A177-3AD203B41FA5}">
                      <a16:colId xmlns:a16="http://schemas.microsoft.com/office/drawing/2014/main" val="6711279"/>
                    </a:ext>
                  </a:extLst>
                </a:gridCol>
              </a:tblGrid>
              <a:tr h="959523">
                <a:tc>
                  <a:txBody>
                    <a:bodyPr/>
                    <a:lstStyle/>
                    <a:p>
                      <a:r>
                        <a:rPr lang="it-IT" dirty="0" err="1"/>
                        <a:t>Crawling</a:t>
                      </a:r>
                      <a:endParaRPr lang="it-IT" dirty="0"/>
                    </a:p>
                  </a:txBody>
                  <a:tcPr/>
                </a:tc>
                <a:extLst>
                  <a:ext uri="{0D108BD9-81ED-4DB2-BD59-A6C34878D82A}">
                    <a16:rowId xmlns:a16="http://schemas.microsoft.com/office/drawing/2014/main" val="3263135098"/>
                  </a:ext>
                </a:extLst>
              </a:tr>
              <a:tr h="1078784">
                <a:tc>
                  <a:txBody>
                    <a:bodyPr/>
                    <a:lstStyle/>
                    <a:p>
                      <a:r>
                        <a:rPr lang="it-IT" dirty="0" err="1"/>
                        <a:t>lc</a:t>
                      </a:r>
                      <a:r>
                        <a:rPr lang="it-IT" baseline="0" dirty="0"/>
                        <a:t> </a:t>
                      </a:r>
                    </a:p>
                    <a:p>
                      <a:r>
                        <a:rPr lang="it-IT" baseline="0" dirty="0"/>
                        <a:t>(Liste Web)</a:t>
                      </a:r>
                    </a:p>
                  </a:txBody>
                  <a:tcPr/>
                </a:tc>
                <a:extLst>
                  <a:ext uri="{0D108BD9-81ED-4DB2-BD59-A6C34878D82A}">
                    <a16:rowId xmlns:a16="http://schemas.microsoft.com/office/drawing/2014/main" val="3672581430"/>
                  </a:ext>
                </a:extLst>
              </a:tr>
              <a:tr h="1070653">
                <a:tc>
                  <a:txBody>
                    <a:bodyPr/>
                    <a:lstStyle/>
                    <a:p>
                      <a:r>
                        <a:rPr lang="it-IT" dirty="0" err="1"/>
                        <a:t>nc</a:t>
                      </a:r>
                      <a:r>
                        <a:rPr lang="it-IT" baseline="0" dirty="0"/>
                        <a:t> (Tradizionale)</a:t>
                      </a:r>
                      <a:endParaRPr lang="it-IT" dirty="0"/>
                    </a:p>
                  </a:txBody>
                  <a:tcPr/>
                </a:tc>
                <a:extLst>
                  <a:ext uri="{0D108BD9-81ED-4DB2-BD59-A6C34878D82A}">
                    <a16:rowId xmlns:a16="http://schemas.microsoft.com/office/drawing/2014/main" val="1661248630"/>
                  </a:ext>
                </a:extLst>
              </a:tr>
            </a:tbl>
          </a:graphicData>
        </a:graphic>
      </p:graphicFrame>
      <p:graphicFrame>
        <p:nvGraphicFramePr>
          <p:cNvPr id="4" name="Tabella 3"/>
          <p:cNvGraphicFramePr>
            <a:graphicFrameLocks noGrp="1"/>
          </p:cNvGraphicFramePr>
          <p:nvPr>
            <p:extLst>
              <p:ext uri="{D42A27DB-BD31-4B8C-83A1-F6EECF244321}">
                <p14:modId xmlns:p14="http://schemas.microsoft.com/office/powerpoint/2010/main" val="3395998182"/>
              </p:ext>
            </p:extLst>
          </p:nvPr>
        </p:nvGraphicFramePr>
        <p:xfrm>
          <a:off x="2517569" y="1261927"/>
          <a:ext cx="2636322" cy="3108960"/>
        </p:xfrm>
        <a:graphic>
          <a:graphicData uri="http://schemas.openxmlformats.org/drawingml/2006/table">
            <a:tbl>
              <a:tblPr firstRow="1" bandRow="1">
                <a:tableStyleId>{5C22544A-7EE6-4342-B048-85BDC9FD1C3A}</a:tableStyleId>
              </a:tblPr>
              <a:tblGrid>
                <a:gridCol w="2636322">
                  <a:extLst>
                    <a:ext uri="{9D8B030D-6E8A-4147-A177-3AD203B41FA5}">
                      <a16:colId xmlns:a16="http://schemas.microsoft.com/office/drawing/2014/main" val="2729201481"/>
                    </a:ext>
                  </a:extLst>
                </a:gridCol>
              </a:tblGrid>
              <a:tr h="365760">
                <a:tc>
                  <a:txBody>
                    <a:bodyPr/>
                    <a:lstStyle/>
                    <a:p>
                      <a:r>
                        <a:rPr lang="it-IT" dirty="0"/>
                        <a:t>Link</a:t>
                      </a:r>
                      <a:r>
                        <a:rPr lang="it-IT" baseline="0" dirty="0"/>
                        <a:t> </a:t>
                      </a:r>
                      <a:r>
                        <a:rPr lang="it-IT" baseline="0" dirty="0" err="1"/>
                        <a:t>Vector</a:t>
                      </a:r>
                      <a:endParaRPr lang="it-IT" dirty="0"/>
                    </a:p>
                  </a:txBody>
                  <a:tcPr/>
                </a:tc>
                <a:extLst>
                  <a:ext uri="{0D108BD9-81ED-4DB2-BD59-A6C34878D82A}">
                    <a16:rowId xmlns:a16="http://schemas.microsoft.com/office/drawing/2014/main" val="2561737257"/>
                  </a:ext>
                </a:extLst>
              </a:tr>
              <a:tr h="914400">
                <a:tc>
                  <a:txBody>
                    <a:bodyPr/>
                    <a:lstStyle/>
                    <a:p>
                      <a:r>
                        <a:rPr lang="it-IT" dirty="0"/>
                        <a:t>Random</a:t>
                      </a:r>
                      <a:r>
                        <a:rPr lang="it-IT" baseline="0" dirty="0"/>
                        <a:t> </a:t>
                      </a:r>
                      <a:r>
                        <a:rPr lang="it-IT" baseline="0" dirty="0" err="1"/>
                        <a:t>Walk</a:t>
                      </a:r>
                      <a:r>
                        <a:rPr lang="it-IT" baseline="0" dirty="0"/>
                        <a:t> standard + Word2Vec </a:t>
                      </a:r>
                      <a:r>
                        <a:rPr lang="it-IT" baseline="0" dirty="0" err="1"/>
                        <a:t>Skip-Gram</a:t>
                      </a:r>
                      <a:r>
                        <a:rPr lang="it-IT" baseline="0" dirty="0"/>
                        <a:t> (</a:t>
                      </a:r>
                      <a:r>
                        <a:rPr lang="it-IT" baseline="0" dirty="0" err="1"/>
                        <a:t>normal</a:t>
                      </a:r>
                      <a:r>
                        <a:rPr lang="it-IT" baseline="0" dirty="0"/>
                        <a:t>)</a:t>
                      </a:r>
                      <a:endParaRPr lang="it-IT" dirty="0"/>
                    </a:p>
                  </a:txBody>
                  <a:tcPr/>
                </a:tc>
                <a:extLst>
                  <a:ext uri="{0D108BD9-81ED-4DB2-BD59-A6C34878D82A}">
                    <a16:rowId xmlns:a16="http://schemas.microsoft.com/office/drawing/2014/main" val="2017913537"/>
                  </a:ext>
                </a:extLst>
              </a:tr>
              <a:tr h="1188720">
                <a:tc>
                  <a:txBody>
                    <a:bodyPr/>
                    <a:lstStyle/>
                    <a:p>
                      <a:r>
                        <a:rPr lang="it-IT" dirty="0"/>
                        <a:t>Random </a:t>
                      </a:r>
                      <a:r>
                        <a:rPr lang="it-IT" dirty="0" err="1"/>
                        <a:t>Walk</a:t>
                      </a:r>
                      <a:r>
                        <a:rPr lang="it-IT" dirty="0"/>
                        <a:t> a partenza fissa + Word2Vec </a:t>
                      </a:r>
                      <a:r>
                        <a:rPr lang="it-IT" dirty="0" err="1"/>
                        <a:t>Skip-Gram</a:t>
                      </a:r>
                      <a:r>
                        <a:rPr lang="it-IT" baseline="0" dirty="0"/>
                        <a:t> modificato (</a:t>
                      </a:r>
                      <a:r>
                        <a:rPr lang="it-IT" baseline="0" dirty="0" err="1"/>
                        <a:t>left</a:t>
                      </a:r>
                      <a:r>
                        <a:rPr lang="it-IT" baseline="0" dirty="0"/>
                        <a:t>)</a:t>
                      </a:r>
                      <a:endParaRPr lang="it-IT" dirty="0"/>
                    </a:p>
                  </a:txBody>
                  <a:tcPr/>
                </a:tc>
                <a:extLst>
                  <a:ext uri="{0D108BD9-81ED-4DB2-BD59-A6C34878D82A}">
                    <a16:rowId xmlns:a16="http://schemas.microsoft.com/office/drawing/2014/main" val="561503916"/>
                  </a:ext>
                </a:extLst>
              </a:tr>
              <a:tr h="640080">
                <a:tc>
                  <a:txBody>
                    <a:bodyPr/>
                    <a:lstStyle/>
                    <a:p>
                      <a:r>
                        <a:rPr lang="it-IT" dirty="0"/>
                        <a:t>LINE (primo e secondo ordine)</a:t>
                      </a:r>
                    </a:p>
                  </a:txBody>
                  <a:tcPr/>
                </a:tc>
                <a:extLst>
                  <a:ext uri="{0D108BD9-81ED-4DB2-BD59-A6C34878D82A}">
                    <a16:rowId xmlns:a16="http://schemas.microsoft.com/office/drawing/2014/main" val="2908507177"/>
                  </a:ext>
                </a:extLst>
              </a:tr>
            </a:tbl>
          </a:graphicData>
        </a:graphic>
      </p:graphicFrame>
      <p:graphicFrame>
        <p:nvGraphicFramePr>
          <p:cNvPr id="5" name="Tabella 4"/>
          <p:cNvGraphicFramePr>
            <a:graphicFrameLocks noGrp="1"/>
          </p:cNvGraphicFramePr>
          <p:nvPr>
            <p:extLst>
              <p:ext uri="{D42A27DB-BD31-4B8C-83A1-F6EECF244321}">
                <p14:modId xmlns:p14="http://schemas.microsoft.com/office/powerpoint/2010/main" val="2889207118"/>
              </p:ext>
            </p:extLst>
          </p:nvPr>
        </p:nvGraphicFramePr>
        <p:xfrm>
          <a:off x="5587340" y="1261924"/>
          <a:ext cx="1573481" cy="3166590"/>
        </p:xfrm>
        <a:graphic>
          <a:graphicData uri="http://schemas.openxmlformats.org/drawingml/2006/table">
            <a:tbl>
              <a:tblPr firstRow="1" bandRow="1">
                <a:tableStyleId>{5C22544A-7EE6-4342-B048-85BDC9FD1C3A}</a:tableStyleId>
              </a:tblPr>
              <a:tblGrid>
                <a:gridCol w="1573481">
                  <a:extLst>
                    <a:ext uri="{9D8B030D-6E8A-4147-A177-3AD203B41FA5}">
                      <a16:colId xmlns:a16="http://schemas.microsoft.com/office/drawing/2014/main" val="1085298502"/>
                    </a:ext>
                  </a:extLst>
                </a:gridCol>
              </a:tblGrid>
              <a:tr h="1377130">
                <a:tc>
                  <a:txBody>
                    <a:bodyPr/>
                    <a:lstStyle/>
                    <a:p>
                      <a:r>
                        <a:rPr lang="it-IT" dirty="0"/>
                        <a:t>Content </a:t>
                      </a:r>
                      <a:r>
                        <a:rPr lang="it-IT" dirty="0" err="1"/>
                        <a:t>Vector</a:t>
                      </a:r>
                      <a:endParaRPr lang="it-IT" dirty="0"/>
                    </a:p>
                  </a:txBody>
                  <a:tcPr/>
                </a:tc>
                <a:extLst>
                  <a:ext uri="{0D108BD9-81ED-4DB2-BD59-A6C34878D82A}">
                    <a16:rowId xmlns:a16="http://schemas.microsoft.com/office/drawing/2014/main" val="199457499"/>
                  </a:ext>
                </a:extLst>
              </a:tr>
              <a:tr h="894730">
                <a:tc>
                  <a:txBody>
                    <a:bodyPr/>
                    <a:lstStyle/>
                    <a:p>
                      <a:r>
                        <a:rPr lang="it-IT" dirty="0" err="1"/>
                        <a:t>Tf-Idf</a:t>
                      </a:r>
                      <a:endParaRPr lang="it-IT" dirty="0"/>
                    </a:p>
                  </a:txBody>
                  <a:tcPr/>
                </a:tc>
                <a:extLst>
                  <a:ext uri="{0D108BD9-81ED-4DB2-BD59-A6C34878D82A}">
                    <a16:rowId xmlns:a16="http://schemas.microsoft.com/office/drawing/2014/main" val="3655978962"/>
                  </a:ext>
                </a:extLst>
              </a:tr>
              <a:tr h="894730">
                <a:tc>
                  <a:txBody>
                    <a:bodyPr/>
                    <a:lstStyle/>
                    <a:p>
                      <a:r>
                        <a:rPr lang="it-IT" dirty="0"/>
                        <a:t>Doc2Vec</a:t>
                      </a:r>
                    </a:p>
                  </a:txBody>
                  <a:tcPr/>
                </a:tc>
                <a:extLst>
                  <a:ext uri="{0D108BD9-81ED-4DB2-BD59-A6C34878D82A}">
                    <a16:rowId xmlns:a16="http://schemas.microsoft.com/office/drawing/2014/main" val="4192412736"/>
                  </a:ext>
                </a:extLst>
              </a:tr>
            </a:tbl>
          </a:graphicData>
        </a:graphic>
      </p:graphicFrame>
      <p:graphicFrame>
        <p:nvGraphicFramePr>
          <p:cNvPr id="6" name="Tabella 5"/>
          <p:cNvGraphicFramePr>
            <a:graphicFrameLocks noGrp="1"/>
          </p:cNvGraphicFramePr>
          <p:nvPr>
            <p:extLst>
              <p:ext uri="{D42A27DB-BD31-4B8C-83A1-F6EECF244321}">
                <p14:modId xmlns:p14="http://schemas.microsoft.com/office/powerpoint/2010/main" val="365676949"/>
              </p:ext>
            </p:extLst>
          </p:nvPr>
        </p:nvGraphicFramePr>
        <p:xfrm>
          <a:off x="7627680" y="1261922"/>
          <a:ext cx="1334230" cy="3166590"/>
        </p:xfrm>
        <a:graphic>
          <a:graphicData uri="http://schemas.openxmlformats.org/drawingml/2006/table">
            <a:tbl>
              <a:tblPr firstRow="1" bandRow="1">
                <a:tableStyleId>{5C22544A-7EE6-4342-B048-85BDC9FD1C3A}</a:tableStyleId>
              </a:tblPr>
              <a:tblGrid>
                <a:gridCol w="1334230">
                  <a:extLst>
                    <a:ext uri="{9D8B030D-6E8A-4147-A177-3AD203B41FA5}">
                      <a16:colId xmlns:a16="http://schemas.microsoft.com/office/drawing/2014/main" val="4040972315"/>
                    </a:ext>
                  </a:extLst>
                </a:gridCol>
              </a:tblGrid>
              <a:tr h="1055530">
                <a:tc>
                  <a:txBody>
                    <a:bodyPr/>
                    <a:lstStyle/>
                    <a:p>
                      <a:r>
                        <a:rPr lang="it-IT" dirty="0"/>
                        <a:t>Clustering</a:t>
                      </a:r>
                    </a:p>
                  </a:txBody>
                  <a:tcPr/>
                </a:tc>
                <a:extLst>
                  <a:ext uri="{0D108BD9-81ED-4DB2-BD59-A6C34878D82A}">
                    <a16:rowId xmlns:a16="http://schemas.microsoft.com/office/drawing/2014/main" val="413697543"/>
                  </a:ext>
                </a:extLst>
              </a:tr>
              <a:tr h="1055530">
                <a:tc>
                  <a:txBody>
                    <a:bodyPr/>
                    <a:lstStyle/>
                    <a:p>
                      <a:r>
                        <a:rPr lang="it-IT" dirty="0"/>
                        <a:t>K-</a:t>
                      </a:r>
                      <a:r>
                        <a:rPr lang="it-IT" dirty="0" err="1"/>
                        <a:t>Means</a:t>
                      </a:r>
                      <a:endParaRPr lang="it-IT" dirty="0"/>
                    </a:p>
                  </a:txBody>
                  <a:tcPr/>
                </a:tc>
                <a:extLst>
                  <a:ext uri="{0D108BD9-81ED-4DB2-BD59-A6C34878D82A}">
                    <a16:rowId xmlns:a16="http://schemas.microsoft.com/office/drawing/2014/main" val="3579835723"/>
                  </a:ext>
                </a:extLst>
              </a:tr>
              <a:tr h="1055530">
                <a:tc>
                  <a:txBody>
                    <a:bodyPr/>
                    <a:lstStyle/>
                    <a:p>
                      <a:r>
                        <a:rPr lang="it-IT" dirty="0" err="1"/>
                        <a:t>HDBScan</a:t>
                      </a:r>
                      <a:endParaRPr lang="it-IT" dirty="0"/>
                    </a:p>
                  </a:txBody>
                  <a:tcPr/>
                </a:tc>
                <a:extLst>
                  <a:ext uri="{0D108BD9-81ED-4DB2-BD59-A6C34878D82A}">
                    <a16:rowId xmlns:a16="http://schemas.microsoft.com/office/drawing/2014/main" val="2422340964"/>
                  </a:ext>
                </a:extLst>
              </a:tr>
            </a:tbl>
          </a:graphicData>
        </a:graphic>
      </p:graphicFrame>
      <mc:AlternateContent xmlns:mc="http://schemas.openxmlformats.org/markup-compatibility/2006" xmlns:a14="http://schemas.microsoft.com/office/drawing/2010/main">
        <mc:Choice Requires="a14">
          <p:sp>
            <p:nvSpPr>
              <p:cNvPr id="11" name="CasellaDiTesto 10"/>
              <p:cNvSpPr txBox="1"/>
              <p:nvPr/>
            </p:nvSpPr>
            <p:spPr>
              <a:xfrm>
                <a:off x="2084120" y="2557275"/>
                <a:ext cx="433448"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1" name="CasellaDiTesto 10"/>
              <p:cNvSpPr txBox="1">
                <a:spLocks noRot="1" noChangeAspect="1" noMove="1" noResize="1" noEditPoints="1" noAdjustHandles="1" noChangeArrowheads="1" noChangeShapeType="1" noTextEdit="1"/>
              </p:cNvSpPr>
              <p:nvPr/>
            </p:nvSpPr>
            <p:spPr>
              <a:xfrm>
                <a:off x="2084120" y="2557275"/>
                <a:ext cx="433448" cy="36933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p:cNvSpPr txBox="1"/>
              <p:nvPr/>
            </p:nvSpPr>
            <p:spPr>
              <a:xfrm>
                <a:off x="5150566" y="2557275"/>
                <a:ext cx="436774"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3" name="CasellaDiTesto 12"/>
              <p:cNvSpPr txBox="1">
                <a:spLocks noRot="1" noChangeAspect="1" noMove="1" noResize="1" noEditPoints="1" noAdjustHandles="1" noChangeArrowheads="1" noChangeShapeType="1" noTextEdit="1"/>
              </p:cNvSpPr>
              <p:nvPr/>
            </p:nvSpPr>
            <p:spPr>
              <a:xfrm>
                <a:off x="5150566" y="2557275"/>
                <a:ext cx="436774"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CasellaDiTesto 13"/>
              <p:cNvSpPr txBox="1"/>
              <p:nvPr/>
            </p:nvSpPr>
            <p:spPr>
              <a:xfrm>
                <a:off x="7158604" y="2557275"/>
                <a:ext cx="469076" cy="369332"/>
              </a:xfrm>
              <a:prstGeom prst="rect">
                <a:avLst/>
              </a:prstGeom>
              <a:noFill/>
            </p:spPr>
            <p:txBody>
              <a:bodyPr wrap="square" rtlCol="0">
                <a:spAutoFit/>
              </a:bodyPr>
              <a:lstStyle/>
              <a:p>
                <a:pPr algn="just"/>
                <a14:m>
                  <m:oMathPara xmlns:m="http://schemas.openxmlformats.org/officeDocument/2006/math">
                    <m:oMathParaPr>
                      <m:jc m:val="center"/>
                    </m:oMathParaPr>
                    <m:oMath xmlns:m="http://schemas.openxmlformats.org/officeDocument/2006/math">
                      <m:r>
                        <a:rPr lang="it-IT" i="1" spc="-1">
                          <a:uFill>
                            <a:solidFill>
                              <a:srgbClr val="FFFFFF"/>
                            </a:solidFill>
                          </a:uFill>
                          <a:latin typeface="Cambria Math" panose="02040503050406030204" pitchFamily="18" charset="0"/>
                          <a:ea typeface="Cambria Math" panose="02040503050406030204" pitchFamily="18" charset="0"/>
                        </a:rPr>
                        <m:t>×</m:t>
                      </m:r>
                    </m:oMath>
                  </m:oMathPara>
                </a14:m>
                <a:endParaRPr lang="it-IT" dirty="0"/>
              </a:p>
            </p:txBody>
          </p:sp>
        </mc:Choice>
        <mc:Fallback xmlns="">
          <p:sp>
            <p:nvSpPr>
              <p:cNvPr id="14" name="CasellaDiTesto 13"/>
              <p:cNvSpPr txBox="1">
                <a:spLocks noRot="1" noChangeAspect="1" noMove="1" noResize="1" noEditPoints="1" noAdjustHandles="1" noChangeArrowheads="1" noChangeShapeType="1" noTextEdit="1"/>
              </p:cNvSpPr>
              <p:nvPr/>
            </p:nvSpPr>
            <p:spPr>
              <a:xfrm>
                <a:off x="7158604" y="2557275"/>
                <a:ext cx="469076" cy="369332"/>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8054478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graphicFrame>
        <p:nvGraphicFramePr>
          <p:cNvPr id="3" name="Tabella 2"/>
          <p:cNvGraphicFramePr>
            <a:graphicFrameLocks noGrp="1"/>
          </p:cNvGraphicFramePr>
          <p:nvPr>
            <p:extLst>
              <p:ext uri="{D42A27DB-BD31-4B8C-83A1-F6EECF244321}">
                <p14:modId xmlns:p14="http://schemas.microsoft.com/office/powerpoint/2010/main" val="3653683636"/>
              </p:ext>
            </p:extLst>
          </p:nvPr>
        </p:nvGraphicFramePr>
        <p:xfrm>
          <a:off x="417242" y="2066517"/>
          <a:ext cx="8335505" cy="3170710"/>
        </p:xfrm>
        <a:graphic>
          <a:graphicData uri="http://schemas.openxmlformats.org/drawingml/2006/table">
            <a:tbl>
              <a:tblPr firstRow="1" bandRow="1">
                <a:tableStyleId>{5C22544A-7EE6-4342-B048-85BDC9FD1C3A}</a:tableStyleId>
              </a:tblPr>
              <a:tblGrid>
                <a:gridCol w="1667101">
                  <a:extLst>
                    <a:ext uri="{9D8B030D-6E8A-4147-A177-3AD203B41FA5}">
                      <a16:colId xmlns:a16="http://schemas.microsoft.com/office/drawing/2014/main" val="1145612352"/>
                    </a:ext>
                  </a:extLst>
                </a:gridCol>
                <a:gridCol w="1667101">
                  <a:extLst>
                    <a:ext uri="{9D8B030D-6E8A-4147-A177-3AD203B41FA5}">
                      <a16:colId xmlns:a16="http://schemas.microsoft.com/office/drawing/2014/main" val="3257976008"/>
                    </a:ext>
                  </a:extLst>
                </a:gridCol>
                <a:gridCol w="1667101">
                  <a:extLst>
                    <a:ext uri="{9D8B030D-6E8A-4147-A177-3AD203B41FA5}">
                      <a16:colId xmlns:a16="http://schemas.microsoft.com/office/drawing/2014/main" val="2755876584"/>
                    </a:ext>
                  </a:extLst>
                </a:gridCol>
                <a:gridCol w="1667101">
                  <a:extLst>
                    <a:ext uri="{9D8B030D-6E8A-4147-A177-3AD203B41FA5}">
                      <a16:colId xmlns:a16="http://schemas.microsoft.com/office/drawing/2014/main" val="2408250781"/>
                    </a:ext>
                  </a:extLst>
                </a:gridCol>
                <a:gridCol w="1667101">
                  <a:extLst>
                    <a:ext uri="{9D8B030D-6E8A-4147-A177-3AD203B41FA5}">
                      <a16:colId xmlns:a16="http://schemas.microsoft.com/office/drawing/2014/main" val="4185242918"/>
                    </a:ext>
                  </a:extLst>
                </a:gridCol>
              </a:tblGrid>
              <a:tr h="1209170">
                <a:tc>
                  <a:txBody>
                    <a:bodyPr/>
                    <a:lstStyle/>
                    <a:p>
                      <a:r>
                        <a:rPr lang="it-IT" dirty="0"/>
                        <a:t>Sito</a:t>
                      </a:r>
                    </a:p>
                  </a:txBody>
                  <a:tcPr/>
                </a:tc>
                <a:tc>
                  <a:txBody>
                    <a:bodyPr/>
                    <a:lstStyle/>
                    <a:p>
                      <a:r>
                        <a:rPr lang="it-IT" dirty="0"/>
                        <a:t># pagine</a:t>
                      </a:r>
                    </a:p>
                  </a:txBody>
                  <a:tcPr/>
                </a:tc>
                <a:tc>
                  <a:txBody>
                    <a:bodyPr/>
                    <a:lstStyle/>
                    <a:p>
                      <a:r>
                        <a:rPr lang="it-IT" dirty="0"/>
                        <a:t># archi</a:t>
                      </a:r>
                    </a:p>
                  </a:txBody>
                  <a:tcPr/>
                </a:tc>
                <a:tc>
                  <a:txBody>
                    <a:bodyPr/>
                    <a:lstStyle/>
                    <a:p>
                      <a:r>
                        <a:rPr lang="it-IT" dirty="0"/>
                        <a:t># archi con Liste Web</a:t>
                      </a:r>
                    </a:p>
                  </a:txBody>
                  <a:tcPr/>
                </a:tc>
                <a:tc>
                  <a:txBody>
                    <a:bodyPr/>
                    <a:lstStyle/>
                    <a:p>
                      <a:r>
                        <a:rPr lang="it-IT" dirty="0"/>
                        <a:t># Cluster</a:t>
                      </a:r>
                    </a:p>
                  </a:txBody>
                  <a:tcPr/>
                </a:tc>
                <a:extLst>
                  <a:ext uri="{0D108BD9-81ED-4DB2-BD59-A6C34878D82A}">
                    <a16:rowId xmlns:a16="http://schemas.microsoft.com/office/drawing/2014/main" val="935163604"/>
                  </a:ext>
                </a:extLst>
              </a:tr>
              <a:tr h="490385">
                <a:tc>
                  <a:txBody>
                    <a:bodyPr/>
                    <a:lstStyle/>
                    <a:p>
                      <a:r>
                        <a:rPr lang="it-IT" dirty="0"/>
                        <a:t>Illinois</a:t>
                      </a:r>
                    </a:p>
                  </a:txBody>
                  <a:tcPr/>
                </a:tc>
                <a:tc>
                  <a:txBody>
                    <a:bodyPr/>
                    <a:lstStyle/>
                    <a:p>
                      <a:r>
                        <a:rPr lang="it-IT" dirty="0"/>
                        <a:t>563</a:t>
                      </a:r>
                    </a:p>
                  </a:txBody>
                  <a:tcPr/>
                </a:tc>
                <a:tc>
                  <a:txBody>
                    <a:bodyPr/>
                    <a:lstStyle/>
                    <a:p>
                      <a:r>
                        <a:rPr lang="it-IT" dirty="0"/>
                        <a:t>9415</a:t>
                      </a:r>
                    </a:p>
                  </a:txBody>
                  <a:tcPr/>
                </a:tc>
                <a:tc>
                  <a:txBody>
                    <a:bodyPr/>
                    <a:lstStyle/>
                    <a:p>
                      <a:r>
                        <a:rPr lang="it-IT" dirty="0"/>
                        <a:t>5330</a:t>
                      </a:r>
                    </a:p>
                  </a:txBody>
                  <a:tcPr/>
                </a:tc>
                <a:tc>
                  <a:txBody>
                    <a:bodyPr/>
                    <a:lstStyle/>
                    <a:p>
                      <a:r>
                        <a:rPr lang="it-IT" dirty="0"/>
                        <a:t>10</a:t>
                      </a:r>
                    </a:p>
                  </a:txBody>
                  <a:tcPr/>
                </a:tc>
                <a:extLst>
                  <a:ext uri="{0D108BD9-81ED-4DB2-BD59-A6C34878D82A}">
                    <a16:rowId xmlns:a16="http://schemas.microsoft.com/office/drawing/2014/main" val="510333127"/>
                  </a:ext>
                </a:extLst>
              </a:tr>
              <a:tr h="490385">
                <a:tc>
                  <a:txBody>
                    <a:bodyPr/>
                    <a:lstStyle/>
                    <a:p>
                      <a:r>
                        <a:rPr lang="it-IT" dirty="0"/>
                        <a:t>Oxford</a:t>
                      </a:r>
                    </a:p>
                  </a:txBody>
                  <a:tcPr/>
                </a:tc>
                <a:tc>
                  <a:txBody>
                    <a:bodyPr/>
                    <a:lstStyle/>
                    <a:p>
                      <a:r>
                        <a:rPr lang="it-IT" dirty="0"/>
                        <a:t>3480</a:t>
                      </a:r>
                    </a:p>
                  </a:txBody>
                  <a:tcPr/>
                </a:tc>
                <a:tc>
                  <a:txBody>
                    <a:bodyPr/>
                    <a:lstStyle/>
                    <a:p>
                      <a:r>
                        <a:rPr lang="it-IT" dirty="0"/>
                        <a:t>44526</a:t>
                      </a:r>
                    </a:p>
                  </a:txBody>
                  <a:tcPr/>
                </a:tc>
                <a:tc>
                  <a:txBody>
                    <a:bodyPr/>
                    <a:lstStyle/>
                    <a:p>
                      <a:r>
                        <a:rPr lang="it-IT" dirty="0"/>
                        <a:t>35148</a:t>
                      </a:r>
                    </a:p>
                  </a:txBody>
                  <a:tcPr/>
                </a:tc>
                <a:tc>
                  <a:txBody>
                    <a:bodyPr/>
                    <a:lstStyle/>
                    <a:p>
                      <a:r>
                        <a:rPr lang="it-IT" dirty="0"/>
                        <a:t>19</a:t>
                      </a:r>
                    </a:p>
                  </a:txBody>
                  <a:tcPr/>
                </a:tc>
                <a:extLst>
                  <a:ext uri="{0D108BD9-81ED-4DB2-BD59-A6C34878D82A}">
                    <a16:rowId xmlns:a16="http://schemas.microsoft.com/office/drawing/2014/main" val="1926216248"/>
                  </a:ext>
                </a:extLst>
              </a:tr>
              <a:tr h="490385">
                <a:tc>
                  <a:txBody>
                    <a:bodyPr/>
                    <a:lstStyle/>
                    <a:p>
                      <a:r>
                        <a:rPr lang="it-IT" dirty="0" err="1"/>
                        <a:t>Priceton</a:t>
                      </a:r>
                      <a:endParaRPr lang="it-IT" dirty="0"/>
                    </a:p>
                  </a:txBody>
                  <a:tcPr/>
                </a:tc>
                <a:tc>
                  <a:txBody>
                    <a:bodyPr/>
                    <a:lstStyle/>
                    <a:p>
                      <a:r>
                        <a:rPr lang="it-IT" dirty="0"/>
                        <a:t>3132</a:t>
                      </a:r>
                    </a:p>
                  </a:txBody>
                  <a:tcPr/>
                </a:tc>
                <a:tc>
                  <a:txBody>
                    <a:bodyPr/>
                    <a:lstStyle/>
                    <a:p>
                      <a:r>
                        <a:rPr lang="it-IT" dirty="0"/>
                        <a:t>122493</a:t>
                      </a:r>
                    </a:p>
                  </a:txBody>
                  <a:tcPr/>
                </a:tc>
                <a:tc>
                  <a:txBody>
                    <a:bodyPr/>
                    <a:lstStyle/>
                    <a:p>
                      <a:r>
                        <a:rPr lang="it-IT" dirty="0"/>
                        <a:t>104585</a:t>
                      </a:r>
                    </a:p>
                  </a:txBody>
                  <a:tcPr/>
                </a:tc>
                <a:tc>
                  <a:txBody>
                    <a:bodyPr/>
                    <a:lstStyle/>
                    <a:p>
                      <a:r>
                        <a:rPr lang="it-IT" dirty="0"/>
                        <a:t>16</a:t>
                      </a:r>
                    </a:p>
                  </a:txBody>
                  <a:tcPr/>
                </a:tc>
                <a:extLst>
                  <a:ext uri="{0D108BD9-81ED-4DB2-BD59-A6C34878D82A}">
                    <a16:rowId xmlns:a16="http://schemas.microsoft.com/office/drawing/2014/main" val="2183332331"/>
                  </a:ext>
                </a:extLst>
              </a:tr>
              <a:tr h="490385">
                <a:tc>
                  <a:txBody>
                    <a:bodyPr/>
                    <a:lstStyle/>
                    <a:p>
                      <a:r>
                        <a:rPr lang="it-IT" dirty="0"/>
                        <a:t>Stanford</a:t>
                      </a:r>
                    </a:p>
                  </a:txBody>
                  <a:tcPr/>
                </a:tc>
                <a:tc>
                  <a:txBody>
                    <a:bodyPr/>
                    <a:lstStyle/>
                    <a:p>
                      <a:r>
                        <a:rPr lang="it-IT" dirty="0"/>
                        <a:t>167</a:t>
                      </a:r>
                    </a:p>
                  </a:txBody>
                  <a:tcPr/>
                </a:tc>
                <a:tc>
                  <a:txBody>
                    <a:bodyPr/>
                    <a:lstStyle/>
                    <a:p>
                      <a:r>
                        <a:rPr lang="it-IT"/>
                        <a:t>30087</a:t>
                      </a:r>
                      <a:endParaRPr lang="it-IT" dirty="0"/>
                    </a:p>
                  </a:txBody>
                  <a:tcPr/>
                </a:tc>
                <a:tc>
                  <a:txBody>
                    <a:bodyPr/>
                    <a:lstStyle/>
                    <a:p>
                      <a:r>
                        <a:rPr lang="it-IT" dirty="0"/>
                        <a:t>12372</a:t>
                      </a:r>
                    </a:p>
                  </a:txBody>
                  <a:tcPr/>
                </a:tc>
                <a:tc>
                  <a:txBody>
                    <a:bodyPr/>
                    <a:lstStyle/>
                    <a:p>
                      <a:r>
                        <a:rPr lang="it-IT" dirty="0"/>
                        <a:t>10</a:t>
                      </a:r>
                    </a:p>
                  </a:txBody>
                  <a:tcPr/>
                </a:tc>
                <a:extLst>
                  <a:ext uri="{0D108BD9-81ED-4DB2-BD59-A6C34878D82A}">
                    <a16:rowId xmlns:a16="http://schemas.microsoft.com/office/drawing/2014/main" val="3877124446"/>
                  </a:ext>
                </a:extLst>
              </a:tr>
            </a:tbl>
          </a:graphicData>
        </a:graphic>
      </p:graphicFrame>
      <p:sp>
        <p:nvSpPr>
          <p:cNvPr id="2" name="CasellaDiTesto 1"/>
          <p:cNvSpPr txBox="1"/>
          <p:nvPr/>
        </p:nvSpPr>
        <p:spPr>
          <a:xfrm>
            <a:off x="1977242" y="1356840"/>
            <a:ext cx="3105397" cy="369332"/>
          </a:xfrm>
          <a:prstGeom prst="rect">
            <a:avLst/>
          </a:prstGeom>
          <a:noFill/>
        </p:spPr>
        <p:txBody>
          <a:bodyPr wrap="square" rtlCol="0">
            <a:spAutoFit/>
          </a:bodyPr>
          <a:lstStyle/>
          <a:p>
            <a:r>
              <a:rPr lang="it-IT" dirty="0"/>
              <a:t>Aggiusta la tabella</a:t>
            </a:r>
          </a:p>
        </p:txBody>
      </p:sp>
    </p:spTree>
    <p:extLst>
      <p:ext uri="{BB962C8B-B14F-4D97-AF65-F5344CB8AC3E}">
        <p14:creationId xmlns:p14="http://schemas.microsoft.com/office/powerpoint/2010/main" val="3536588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Sperimentazione</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19</a:t>
            </a:fld>
            <a:endParaRPr lang="en-US" sz="1800" b="0" strike="noStrike" spc="-1" dirty="0">
              <a:solidFill>
                <a:srgbClr val="000000"/>
              </a:solidFill>
              <a:uFill>
                <a:solidFill>
                  <a:srgbClr val="FFFFFF"/>
                </a:solidFill>
              </a:uFill>
              <a:latin typeface="Arial"/>
            </a:endParaRP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6776"/>
            <a:ext cx="4399631" cy="1326117"/>
          </a:xfrm>
          <a:prstGeom prst="rect">
            <a:avLst/>
          </a:prstGeom>
        </p:spPr>
      </p:pic>
      <p:pic>
        <p:nvPicPr>
          <p:cNvPr id="7" name="Immagin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4331800"/>
            <a:ext cx="4417630" cy="1324185"/>
          </a:xfrm>
          <a:prstGeom prst="rect">
            <a:avLst/>
          </a:prstGeom>
        </p:spPr>
      </p:pic>
      <p:pic>
        <p:nvPicPr>
          <p:cNvPr id="8" name="Immagin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8523" y="1636776"/>
            <a:ext cx="4623317" cy="1358053"/>
          </a:xfrm>
          <a:prstGeom prst="rect">
            <a:avLst/>
          </a:prstGeom>
        </p:spPr>
      </p:pic>
      <p:pic>
        <p:nvPicPr>
          <p:cNvPr id="9" name="Immagin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8523" y="4331800"/>
            <a:ext cx="4625477" cy="1324185"/>
          </a:xfrm>
          <a:prstGeom prst="rect">
            <a:avLst/>
          </a:prstGeom>
        </p:spPr>
      </p:pic>
    </p:spTree>
    <p:extLst>
      <p:ext uri="{BB962C8B-B14F-4D97-AF65-F5344CB8AC3E}">
        <p14:creationId xmlns:p14="http://schemas.microsoft.com/office/powerpoint/2010/main" val="3082693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Il </a:t>
            </a:r>
            <a:r>
              <a:rPr lang="en-US" sz="4400" b="0" strike="noStrike" spc="-1" dirty="0" err="1">
                <a:solidFill>
                  <a:srgbClr val="17375E"/>
                </a:solidFill>
                <a:uFill>
                  <a:solidFill>
                    <a:srgbClr val="FFFFFF"/>
                  </a:solidFill>
                </a:uFill>
                <a:latin typeface="Calibri"/>
                <a:ea typeface="DejaVu Sans"/>
              </a:rPr>
              <a:t>problema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nel</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128316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solidFill>
                  <a:srgbClr val="000000"/>
                </a:solidFill>
                <a:uFill>
                  <a:solidFill>
                    <a:srgbClr val="FFFFFF"/>
                  </a:solidFill>
                </a:uFill>
              </a:rPr>
              <a:t>Il Web è la </a:t>
            </a:r>
            <a:r>
              <a:rPr lang="en-US" spc="-1" dirty="0" err="1">
                <a:solidFill>
                  <a:srgbClr val="000000"/>
                </a:solidFill>
                <a:uFill>
                  <a:solidFill>
                    <a:srgbClr val="FFFFFF"/>
                  </a:solidFill>
                </a:uFill>
              </a:rPr>
              <a:t>più</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grande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eterogenea</a:t>
            </a:r>
            <a:r>
              <a:rPr lang="en-US" spc="-1" dirty="0">
                <a:solidFill>
                  <a:srgbClr val="000000"/>
                </a:solidFill>
                <a:uFill>
                  <a:solidFill>
                    <a:srgbClr val="FFFFFF"/>
                  </a:solidFill>
                </a:uFill>
              </a:rPr>
              <a:t> e </a:t>
            </a:r>
            <a:r>
              <a:rPr lang="en-US" spc="-1" dirty="0" err="1">
                <a:solidFill>
                  <a:srgbClr val="000000"/>
                </a:solidFill>
                <a:uFill>
                  <a:solidFill>
                    <a:srgbClr val="FFFFFF"/>
                  </a:solidFill>
                </a:uFill>
              </a:rPr>
              <a:t>dinamica</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sorgente</a:t>
            </a:r>
            <a:r>
              <a:rPr lang="en-US" spc="-1" dirty="0">
                <a:solidFill>
                  <a:srgbClr val="000000"/>
                </a:solidFill>
                <a:uFill>
                  <a:solidFill>
                    <a:srgbClr val="FFFFFF"/>
                  </a:solidFill>
                </a:uFill>
              </a:rPr>
              <a:t> di </a:t>
            </a:r>
            <a:r>
              <a:rPr lang="en-US" spc="-1" dirty="0" err="1">
                <a:solidFill>
                  <a:srgbClr val="000000"/>
                </a:solidFill>
                <a:uFill>
                  <a:solidFill>
                    <a:srgbClr val="FFFFFF"/>
                  </a:solidFill>
                </a:uFill>
              </a:rPr>
              <a:t>informazione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liberamente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fruibile</a:t>
            </a:r>
            <a:r>
              <a:rPr lang="en-US" spc="-1" dirty="0">
                <a:solidFill>
                  <a:srgbClr val="000000"/>
                </a:solidFill>
                <a:uFill>
                  <a:solidFill>
                    <a:srgbClr val="FFFFFF"/>
                  </a:solidFill>
                </a:uFill>
              </a:rPr>
              <a:t> da </a:t>
            </a:r>
            <a:r>
              <a:rPr lang="en-US" spc="-1" dirty="0" err="1">
                <a:solidFill>
                  <a:srgbClr val="000000"/>
                </a:solidFill>
                <a:uFill>
                  <a:solidFill>
                    <a:srgbClr val="FFFFFF"/>
                  </a:solidFill>
                </a:uFill>
              </a:rPr>
              <a:t>chiunque</a:t>
            </a:r>
            <a:r>
              <a:rPr lang="en-US" spc="-1" dirty="0">
                <a:solidFill>
                  <a:srgbClr val="000000"/>
                </a:solidFill>
                <a:uFill>
                  <a:solidFill>
                    <a:srgbClr val="FFFFFF"/>
                  </a:solidFill>
                </a:uFill>
              </a:rPr>
              <a:t>.</a:t>
            </a:r>
          </a:p>
          <a:p>
            <a:pPr>
              <a:lnSpc>
                <a:spcPct val="100000"/>
              </a:lnSpc>
            </a:pPr>
            <a:endParaRPr lang="en-US" spc="-1" dirty="0">
              <a:solidFill>
                <a:srgbClr val="000000"/>
              </a:solidFill>
              <a:uFill>
                <a:solidFill>
                  <a:srgbClr val="FFFFFF"/>
                </a:solidFill>
              </a:uFill>
            </a:endParaRPr>
          </a:p>
          <a:p>
            <a:pPr>
              <a:lnSpc>
                <a:spcPct val="100000"/>
              </a:lnSpc>
            </a:pPr>
            <a:r>
              <a:rPr lang="en-US" spc="-1" dirty="0" err="1">
                <a:solidFill>
                  <a:srgbClr val="FF3333"/>
                </a:solidFill>
                <a:uFill>
                  <a:solidFill>
                    <a:srgbClr val="FFFFFF"/>
                  </a:solidFill>
                </a:uFill>
              </a:rPr>
              <a:t>Problema</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organizzare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ed</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accedere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alle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informazioni</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archiviate</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nel</a:t>
            </a:r>
            <a:r>
              <a:rPr lang="en-US" spc="-1" dirty="0">
                <a:solidFill>
                  <a:srgbClr val="000000"/>
                </a:solidFill>
                <a:uFill>
                  <a:solidFill>
                    <a:srgbClr val="FFFFFF"/>
                  </a:solidFill>
                </a:uFill>
              </a:rPr>
              <a:t> Web.</a:t>
            </a:r>
          </a:p>
        </p:txBody>
      </p:sp>
      <p:pic>
        <p:nvPicPr>
          <p:cNvPr id="11" name="Immagine 10" descr="website3.png"/>
          <p:cNvPicPr>
            <a:picLocks noChangeAspect="1"/>
          </p:cNvPicPr>
          <p:nvPr/>
        </p:nvPicPr>
        <p:blipFill>
          <a:blip r:embed="rId3"/>
          <a:stretch>
            <a:fillRect/>
          </a:stretch>
        </p:blipFill>
        <p:spPr>
          <a:xfrm>
            <a:off x="602249" y="3007116"/>
            <a:ext cx="588676" cy="582511"/>
          </a:xfrm>
          <a:prstGeom prst="rect">
            <a:avLst/>
          </a:prstGeom>
        </p:spPr>
      </p:pic>
      <p:pic>
        <p:nvPicPr>
          <p:cNvPr id="12" name="Immagine 11" descr="website2.png"/>
          <p:cNvPicPr>
            <a:picLocks noChangeAspect="1"/>
          </p:cNvPicPr>
          <p:nvPr/>
        </p:nvPicPr>
        <p:blipFill>
          <a:blip r:embed="rId4"/>
          <a:stretch>
            <a:fillRect/>
          </a:stretch>
        </p:blipFill>
        <p:spPr>
          <a:xfrm>
            <a:off x="1773429" y="3171748"/>
            <a:ext cx="538254" cy="538254"/>
          </a:xfrm>
          <a:prstGeom prst="rect">
            <a:avLst/>
          </a:prstGeom>
        </p:spPr>
      </p:pic>
      <p:pic>
        <p:nvPicPr>
          <p:cNvPr id="13" name="Immagine 12" descr="website4.png"/>
          <p:cNvPicPr>
            <a:picLocks noChangeAspect="1"/>
          </p:cNvPicPr>
          <p:nvPr/>
        </p:nvPicPr>
        <p:blipFill>
          <a:blip r:embed="rId5"/>
          <a:stretch>
            <a:fillRect/>
          </a:stretch>
        </p:blipFill>
        <p:spPr>
          <a:xfrm>
            <a:off x="472360" y="4321948"/>
            <a:ext cx="527819" cy="516211"/>
          </a:xfrm>
          <a:prstGeom prst="rect">
            <a:avLst/>
          </a:prstGeom>
        </p:spPr>
      </p:pic>
      <p:pic>
        <p:nvPicPr>
          <p:cNvPr id="14" name="Immagine 13" descr="website.png"/>
          <p:cNvPicPr>
            <a:picLocks noChangeAspect="1"/>
          </p:cNvPicPr>
          <p:nvPr/>
        </p:nvPicPr>
        <p:blipFill>
          <a:blip r:embed="rId6"/>
          <a:stretch>
            <a:fillRect/>
          </a:stretch>
        </p:blipFill>
        <p:spPr>
          <a:xfrm>
            <a:off x="645726" y="5599160"/>
            <a:ext cx="501721" cy="491903"/>
          </a:xfrm>
          <a:prstGeom prst="rect">
            <a:avLst/>
          </a:prstGeom>
        </p:spPr>
      </p:pic>
      <p:pic>
        <p:nvPicPr>
          <p:cNvPr id="103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1909" y="42144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consfind.com/wp-content/uploads/2016/04/20160406_570478454615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9373" y="5821936"/>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4.iconfinder.com/data/icons/web-development/512/web_page_website_site_webpage_html_flat_icon_symbol-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4299" y="403077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2460" y="442178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iconsfind.com/wp-content/uploads/2016/04/20160406_570478454615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1571" y="4333797"/>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9428" y="305283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cdn4.iconfinder.com/data/icons/web-development/512/web_page_website_site_webpage_html_flat_icon_symbol-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9732" y="5717648"/>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3426" y="314052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3" name="Immagine 22" descr="website2.png"/>
          <p:cNvPicPr>
            <a:picLocks noChangeAspect="1"/>
          </p:cNvPicPr>
          <p:nvPr/>
        </p:nvPicPr>
        <p:blipFill>
          <a:blip r:embed="rId4"/>
          <a:stretch>
            <a:fillRect/>
          </a:stretch>
        </p:blipFill>
        <p:spPr>
          <a:xfrm>
            <a:off x="3315940" y="5547272"/>
            <a:ext cx="538254" cy="538254"/>
          </a:xfrm>
          <a:prstGeom prst="rect">
            <a:avLst/>
          </a:prstGeom>
        </p:spPr>
      </p:pic>
      <p:pic>
        <p:nvPicPr>
          <p:cNvPr id="24" name="Immagine 23" descr="website3.png"/>
          <p:cNvPicPr>
            <a:picLocks noChangeAspect="1"/>
          </p:cNvPicPr>
          <p:nvPr/>
        </p:nvPicPr>
        <p:blipFill>
          <a:blip r:embed="rId3"/>
          <a:stretch>
            <a:fillRect/>
          </a:stretch>
        </p:blipFill>
        <p:spPr>
          <a:xfrm>
            <a:off x="7941403" y="3030704"/>
            <a:ext cx="588676" cy="582511"/>
          </a:xfrm>
          <a:prstGeom prst="rect">
            <a:avLst/>
          </a:prstGeom>
        </p:spPr>
      </p:pic>
      <p:pic>
        <p:nvPicPr>
          <p:cNvPr id="25" name="Immagine 24" descr="website4.png"/>
          <p:cNvPicPr>
            <a:picLocks noChangeAspect="1"/>
          </p:cNvPicPr>
          <p:nvPr/>
        </p:nvPicPr>
        <p:blipFill>
          <a:blip r:embed="rId5"/>
          <a:stretch>
            <a:fillRect/>
          </a:stretch>
        </p:blipFill>
        <p:spPr>
          <a:xfrm>
            <a:off x="7028256" y="3738057"/>
            <a:ext cx="527819" cy="516211"/>
          </a:xfrm>
          <a:prstGeom prst="rect">
            <a:avLst/>
          </a:prstGeom>
        </p:spPr>
      </p:pic>
      <p:pic>
        <p:nvPicPr>
          <p:cNvPr id="26" name="Immagine 25" descr="website.png"/>
          <p:cNvPicPr>
            <a:picLocks noChangeAspect="1"/>
          </p:cNvPicPr>
          <p:nvPr/>
        </p:nvPicPr>
        <p:blipFill>
          <a:blip r:embed="rId6"/>
          <a:stretch>
            <a:fillRect/>
          </a:stretch>
        </p:blipFill>
        <p:spPr>
          <a:xfrm>
            <a:off x="4960384" y="4791779"/>
            <a:ext cx="501721" cy="491903"/>
          </a:xfrm>
          <a:prstGeom prst="rect">
            <a:avLst/>
          </a:prstGeom>
        </p:spPr>
      </p:pic>
      <p:pic>
        <p:nvPicPr>
          <p:cNvPr id="27" name="Immagine 26" descr="website2.png"/>
          <p:cNvPicPr>
            <a:picLocks noChangeAspect="1"/>
          </p:cNvPicPr>
          <p:nvPr/>
        </p:nvPicPr>
        <p:blipFill>
          <a:blip r:embed="rId4"/>
          <a:stretch>
            <a:fillRect/>
          </a:stretch>
        </p:blipFill>
        <p:spPr>
          <a:xfrm>
            <a:off x="8339763" y="5014555"/>
            <a:ext cx="538254" cy="538254"/>
          </a:xfrm>
          <a:prstGeom prst="rect">
            <a:avLst/>
          </a:prstGeom>
        </p:spPr>
      </p:pic>
      <p:pic>
        <p:nvPicPr>
          <p:cNvPr id="28"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1223" y="391903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2130" y="5807434"/>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https://cdn0.iconfinder.com/data/icons/web-development-2/512/website_design_web_page_sketch_plan_prototype_site_scheme_structure_landing_homepage_planning_project_webpage_layout_flat_design_icon-51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3101" y="3761651"/>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1" name="Immagine 30" descr="website4.png"/>
          <p:cNvPicPr>
            <a:picLocks noChangeAspect="1"/>
          </p:cNvPicPr>
          <p:nvPr/>
        </p:nvPicPr>
        <p:blipFill>
          <a:blip r:embed="rId5"/>
          <a:stretch>
            <a:fillRect/>
          </a:stretch>
        </p:blipFill>
        <p:spPr>
          <a:xfrm>
            <a:off x="2792069" y="4871910"/>
            <a:ext cx="527819" cy="516211"/>
          </a:xfrm>
          <a:prstGeom prst="rect">
            <a:avLst/>
          </a:prstGeom>
        </p:spPr>
      </p:pic>
      <p:pic>
        <p:nvPicPr>
          <p:cNvPr id="32" name="Immagine 31" descr="website.png"/>
          <p:cNvPicPr>
            <a:picLocks noChangeAspect="1"/>
          </p:cNvPicPr>
          <p:nvPr/>
        </p:nvPicPr>
        <p:blipFill>
          <a:blip r:embed="rId6"/>
          <a:stretch>
            <a:fillRect/>
          </a:stretch>
        </p:blipFill>
        <p:spPr>
          <a:xfrm>
            <a:off x="6947998" y="4861265"/>
            <a:ext cx="501721" cy="491903"/>
          </a:xfrm>
          <a:prstGeom prst="rect">
            <a:avLst/>
          </a:prstGeom>
        </p:spPr>
      </p:pic>
      <p:pic>
        <p:nvPicPr>
          <p:cNvPr id="33" name="Picture 10" descr="http://www.iconsfind.com/wp-content/uploads/2016/04/20160406_570478454615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5626" y="3051373"/>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https://cdn4.iconfinder.com/data/icons/web-development/512/web_page_website_site_webpage_html_flat_icon_symbol-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4273" y="501455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http://www.kfrlab.com/images/news_im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20301" y="5462485"/>
            <a:ext cx="538254" cy="538254"/>
          </a:xfrm>
          <a:prstGeom prst="rect">
            <a:avLst/>
          </a:prstGeom>
          <a:noFill/>
          <a:extLst>
            <a:ext uri="{909E8E84-426E-40DD-AFC4-6F175D3DCCD1}">
              <a14:hiddenFill xmlns:a14="http://schemas.microsoft.com/office/drawing/2010/main">
                <a:solidFill>
                  <a:srgbClr val="FFFFFF"/>
                </a:solidFill>
              </a14:hiddenFill>
            </a:ext>
          </a:extLst>
        </p:spPr>
      </p:pic>
      <p:pic>
        <p:nvPicPr>
          <p:cNvPr id="36" name="Immagine 35" descr="website3.png"/>
          <p:cNvPicPr>
            <a:picLocks noChangeAspect="1"/>
          </p:cNvPicPr>
          <p:nvPr/>
        </p:nvPicPr>
        <p:blipFill>
          <a:blip r:embed="rId3"/>
          <a:stretch>
            <a:fillRect/>
          </a:stretch>
        </p:blipFill>
        <p:spPr>
          <a:xfrm>
            <a:off x="8020214" y="5789867"/>
            <a:ext cx="588676" cy="582511"/>
          </a:xfrm>
          <a:prstGeom prst="rect">
            <a:avLst/>
          </a:prstGeom>
        </p:spPr>
      </p:pic>
      <p:cxnSp>
        <p:nvCxnSpPr>
          <p:cNvPr id="6" name="Connettore 2 5"/>
          <p:cNvCxnSpPr/>
          <p:nvPr/>
        </p:nvCxnSpPr>
        <p:spPr>
          <a:xfrm>
            <a:off x="1310829" y="3284490"/>
            <a:ext cx="342696" cy="5302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p:cNvCxnSpPr/>
          <p:nvPr/>
        </p:nvCxnSpPr>
        <p:spPr>
          <a:xfrm flipH="1">
            <a:off x="736269" y="3678779"/>
            <a:ext cx="59378" cy="52508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p:cNvCxnSpPr/>
          <p:nvPr/>
        </p:nvCxnSpPr>
        <p:spPr>
          <a:xfrm flipH="1" flipV="1">
            <a:off x="1258868" y="3613215"/>
            <a:ext cx="477657" cy="41756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p:cNvCxnSpPr/>
          <p:nvPr/>
        </p:nvCxnSpPr>
        <p:spPr>
          <a:xfrm flipH="1" flipV="1">
            <a:off x="718022" y="4936186"/>
            <a:ext cx="77625" cy="5262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p:cNvCxnSpPr/>
          <p:nvPr/>
        </p:nvCxnSpPr>
        <p:spPr>
          <a:xfrm>
            <a:off x="1084366" y="4763099"/>
            <a:ext cx="485720" cy="274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ttore 2 50"/>
          <p:cNvCxnSpPr/>
          <p:nvPr/>
        </p:nvCxnSpPr>
        <p:spPr>
          <a:xfrm flipV="1">
            <a:off x="1164127" y="4453125"/>
            <a:ext cx="572398" cy="8055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p:cNvCxnSpPr/>
          <p:nvPr/>
        </p:nvCxnSpPr>
        <p:spPr>
          <a:xfrm>
            <a:off x="2390053" y="3628258"/>
            <a:ext cx="504134" cy="40252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ttore 2 53"/>
          <p:cNvCxnSpPr/>
          <p:nvPr/>
        </p:nvCxnSpPr>
        <p:spPr>
          <a:xfrm flipH="1">
            <a:off x="2431587" y="3409652"/>
            <a:ext cx="635659" cy="38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ttore 2 57"/>
          <p:cNvCxnSpPr/>
          <p:nvPr/>
        </p:nvCxnSpPr>
        <p:spPr>
          <a:xfrm>
            <a:off x="1238307" y="5904184"/>
            <a:ext cx="580317" cy="1723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ttore 2 59"/>
          <p:cNvCxnSpPr/>
          <p:nvPr/>
        </p:nvCxnSpPr>
        <p:spPr>
          <a:xfrm flipH="1">
            <a:off x="1164128" y="5397178"/>
            <a:ext cx="364337" cy="19400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ttore 2 62"/>
          <p:cNvCxnSpPr/>
          <p:nvPr/>
        </p:nvCxnSpPr>
        <p:spPr>
          <a:xfrm>
            <a:off x="995447" y="4974834"/>
            <a:ext cx="823177" cy="8702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p:cNvCxnSpPr/>
          <p:nvPr/>
        </p:nvCxnSpPr>
        <p:spPr>
          <a:xfrm>
            <a:off x="2232607" y="5489777"/>
            <a:ext cx="1043547" cy="3176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p:cNvCxnSpPr/>
          <p:nvPr/>
        </p:nvCxnSpPr>
        <p:spPr>
          <a:xfrm flipV="1">
            <a:off x="2473715" y="5409972"/>
            <a:ext cx="318354" cy="35289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ttore 2 70"/>
          <p:cNvCxnSpPr/>
          <p:nvPr/>
        </p:nvCxnSpPr>
        <p:spPr>
          <a:xfrm flipH="1" flipV="1">
            <a:off x="2606987" y="6163568"/>
            <a:ext cx="1696073" cy="329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ttore 2 74"/>
          <p:cNvCxnSpPr/>
          <p:nvPr/>
        </p:nvCxnSpPr>
        <p:spPr>
          <a:xfrm flipV="1">
            <a:off x="2203896" y="4557447"/>
            <a:ext cx="690291" cy="4571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ttore 2 77"/>
          <p:cNvCxnSpPr/>
          <p:nvPr/>
        </p:nvCxnSpPr>
        <p:spPr>
          <a:xfrm flipH="1" flipV="1">
            <a:off x="2414005" y="4602924"/>
            <a:ext cx="375937" cy="25834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ttore 2 83"/>
          <p:cNvCxnSpPr/>
          <p:nvPr/>
        </p:nvCxnSpPr>
        <p:spPr>
          <a:xfrm>
            <a:off x="1969373" y="3829518"/>
            <a:ext cx="0" cy="31063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ttore 2 88"/>
          <p:cNvCxnSpPr/>
          <p:nvPr/>
        </p:nvCxnSpPr>
        <p:spPr>
          <a:xfrm flipV="1">
            <a:off x="2128452" y="3829519"/>
            <a:ext cx="11448" cy="28356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ttore 2 91"/>
          <p:cNvCxnSpPr/>
          <p:nvPr/>
        </p:nvCxnSpPr>
        <p:spPr>
          <a:xfrm flipH="1">
            <a:off x="2255123" y="5130015"/>
            <a:ext cx="453545" cy="4439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ttore 2 94"/>
          <p:cNvCxnSpPr/>
          <p:nvPr/>
        </p:nvCxnSpPr>
        <p:spPr>
          <a:xfrm>
            <a:off x="3421937" y="5178253"/>
            <a:ext cx="1017667" cy="62918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ttore 2 96"/>
          <p:cNvCxnSpPr/>
          <p:nvPr/>
        </p:nvCxnSpPr>
        <p:spPr>
          <a:xfrm flipV="1">
            <a:off x="3854194" y="5014556"/>
            <a:ext cx="289403" cy="53271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ttore 2 100"/>
          <p:cNvCxnSpPr/>
          <p:nvPr/>
        </p:nvCxnSpPr>
        <p:spPr>
          <a:xfrm flipH="1">
            <a:off x="3622790" y="4925477"/>
            <a:ext cx="307980" cy="51955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ttore 2 103"/>
          <p:cNvCxnSpPr/>
          <p:nvPr/>
        </p:nvCxnSpPr>
        <p:spPr>
          <a:xfrm flipH="1">
            <a:off x="3314867" y="3678779"/>
            <a:ext cx="1347275" cy="121118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ttore 2 108"/>
          <p:cNvCxnSpPr/>
          <p:nvPr/>
        </p:nvCxnSpPr>
        <p:spPr>
          <a:xfrm>
            <a:off x="3684223" y="3746591"/>
            <a:ext cx="1358878" cy="97927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ttore 2 110"/>
          <p:cNvCxnSpPr/>
          <p:nvPr/>
        </p:nvCxnSpPr>
        <p:spPr>
          <a:xfrm flipH="1">
            <a:off x="3522183" y="4057449"/>
            <a:ext cx="1424394" cy="11051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nettore 2 113"/>
          <p:cNvCxnSpPr/>
          <p:nvPr/>
        </p:nvCxnSpPr>
        <p:spPr>
          <a:xfrm flipH="1">
            <a:off x="3276154" y="3758584"/>
            <a:ext cx="89030" cy="18273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ttore 2 118"/>
          <p:cNvCxnSpPr/>
          <p:nvPr/>
        </p:nvCxnSpPr>
        <p:spPr>
          <a:xfrm flipH="1">
            <a:off x="5079454" y="6163569"/>
            <a:ext cx="1731330" cy="3291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ttore 2 122"/>
          <p:cNvCxnSpPr/>
          <p:nvPr/>
        </p:nvCxnSpPr>
        <p:spPr>
          <a:xfrm flipV="1">
            <a:off x="5043101" y="5789867"/>
            <a:ext cx="588460" cy="19690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ttore 2 125"/>
          <p:cNvCxnSpPr/>
          <p:nvPr/>
        </p:nvCxnSpPr>
        <p:spPr>
          <a:xfrm>
            <a:off x="6354107" y="5731612"/>
            <a:ext cx="456676" cy="11349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nettore 2 127"/>
          <p:cNvCxnSpPr/>
          <p:nvPr/>
        </p:nvCxnSpPr>
        <p:spPr>
          <a:xfrm>
            <a:off x="7556075" y="6011545"/>
            <a:ext cx="365329" cy="8527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nettore 2 129"/>
          <p:cNvCxnSpPr/>
          <p:nvPr/>
        </p:nvCxnSpPr>
        <p:spPr>
          <a:xfrm flipH="1" flipV="1">
            <a:off x="7556075" y="5888321"/>
            <a:ext cx="365329" cy="451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nettore 2 132"/>
          <p:cNvCxnSpPr/>
          <p:nvPr/>
        </p:nvCxnSpPr>
        <p:spPr>
          <a:xfrm flipH="1" flipV="1">
            <a:off x="5620148" y="5088904"/>
            <a:ext cx="1316437" cy="5612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ttore 2 135"/>
          <p:cNvCxnSpPr/>
          <p:nvPr/>
        </p:nvCxnSpPr>
        <p:spPr>
          <a:xfrm flipH="1" flipV="1">
            <a:off x="5392713" y="5353168"/>
            <a:ext cx="258327" cy="17248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Connettore 2 137"/>
          <p:cNvCxnSpPr/>
          <p:nvPr/>
        </p:nvCxnSpPr>
        <p:spPr>
          <a:xfrm flipH="1">
            <a:off x="3938770" y="5212278"/>
            <a:ext cx="967013" cy="5193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onnettore 2 139"/>
          <p:cNvCxnSpPr/>
          <p:nvPr/>
        </p:nvCxnSpPr>
        <p:spPr>
          <a:xfrm>
            <a:off x="4402945" y="5014894"/>
            <a:ext cx="308606" cy="70275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ttore 2 141"/>
          <p:cNvCxnSpPr/>
          <p:nvPr/>
        </p:nvCxnSpPr>
        <p:spPr>
          <a:xfrm>
            <a:off x="3522183" y="4429838"/>
            <a:ext cx="444931" cy="11511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nettore 2 144"/>
          <p:cNvCxnSpPr/>
          <p:nvPr/>
        </p:nvCxnSpPr>
        <p:spPr>
          <a:xfrm>
            <a:off x="5651040" y="4000018"/>
            <a:ext cx="1278692" cy="425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nettore 2 146"/>
          <p:cNvCxnSpPr/>
          <p:nvPr/>
        </p:nvCxnSpPr>
        <p:spPr>
          <a:xfrm>
            <a:off x="7430459" y="4309270"/>
            <a:ext cx="884093" cy="72846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ttore 2 148"/>
          <p:cNvCxnSpPr/>
          <p:nvPr/>
        </p:nvCxnSpPr>
        <p:spPr>
          <a:xfrm flipH="1">
            <a:off x="7203847" y="4295847"/>
            <a:ext cx="51478" cy="48540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ttore 2 150"/>
          <p:cNvCxnSpPr/>
          <p:nvPr/>
        </p:nvCxnSpPr>
        <p:spPr>
          <a:xfrm>
            <a:off x="6386577" y="4754968"/>
            <a:ext cx="522932" cy="22787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nettore 2 152"/>
          <p:cNvCxnSpPr/>
          <p:nvPr/>
        </p:nvCxnSpPr>
        <p:spPr>
          <a:xfrm>
            <a:off x="5564051" y="4258889"/>
            <a:ext cx="228767" cy="14609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nettore 2 154"/>
          <p:cNvCxnSpPr/>
          <p:nvPr/>
        </p:nvCxnSpPr>
        <p:spPr>
          <a:xfrm flipH="1" flipV="1">
            <a:off x="5636023" y="4191269"/>
            <a:ext cx="195284" cy="11257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nettore 2 157"/>
          <p:cNvCxnSpPr/>
          <p:nvPr/>
        </p:nvCxnSpPr>
        <p:spPr>
          <a:xfrm flipV="1">
            <a:off x="5604110" y="4806347"/>
            <a:ext cx="188708" cy="9381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nettore 2 160"/>
          <p:cNvCxnSpPr/>
          <p:nvPr/>
        </p:nvCxnSpPr>
        <p:spPr>
          <a:xfrm flipH="1">
            <a:off x="7556075" y="5388122"/>
            <a:ext cx="650393" cy="29843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ttore 2 163"/>
          <p:cNvCxnSpPr/>
          <p:nvPr/>
        </p:nvCxnSpPr>
        <p:spPr>
          <a:xfrm>
            <a:off x="7556075" y="5137016"/>
            <a:ext cx="650392" cy="933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Connettore 2 166"/>
          <p:cNvCxnSpPr/>
          <p:nvPr/>
        </p:nvCxnSpPr>
        <p:spPr>
          <a:xfrm flipH="1">
            <a:off x="7198858" y="5465026"/>
            <a:ext cx="1" cy="15472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ttore 2 172"/>
          <p:cNvCxnSpPr/>
          <p:nvPr/>
        </p:nvCxnSpPr>
        <p:spPr>
          <a:xfrm flipV="1">
            <a:off x="3815147" y="3180625"/>
            <a:ext cx="624457" cy="73857"/>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ttore 2 175"/>
          <p:cNvCxnSpPr/>
          <p:nvPr/>
        </p:nvCxnSpPr>
        <p:spPr>
          <a:xfrm flipH="1">
            <a:off x="3836075" y="3407562"/>
            <a:ext cx="577157" cy="4084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ttore 2 178"/>
          <p:cNvCxnSpPr/>
          <p:nvPr/>
        </p:nvCxnSpPr>
        <p:spPr>
          <a:xfrm flipV="1">
            <a:off x="7583522" y="3571018"/>
            <a:ext cx="337882" cy="19773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nettore 2 180"/>
          <p:cNvCxnSpPr/>
          <p:nvPr/>
        </p:nvCxnSpPr>
        <p:spPr>
          <a:xfrm flipH="1">
            <a:off x="6648043" y="3311004"/>
            <a:ext cx="1185939" cy="2152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ttore 2 183"/>
          <p:cNvCxnSpPr/>
          <p:nvPr/>
        </p:nvCxnSpPr>
        <p:spPr>
          <a:xfrm flipH="1">
            <a:off x="5564051" y="3549253"/>
            <a:ext cx="398141" cy="23757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Connettore 2 186"/>
          <p:cNvCxnSpPr/>
          <p:nvPr/>
        </p:nvCxnSpPr>
        <p:spPr>
          <a:xfrm flipH="1">
            <a:off x="5195841" y="3296176"/>
            <a:ext cx="661831" cy="1282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ttore 2 189"/>
          <p:cNvCxnSpPr/>
          <p:nvPr/>
        </p:nvCxnSpPr>
        <p:spPr>
          <a:xfrm flipV="1">
            <a:off x="6648044" y="3193018"/>
            <a:ext cx="1202369" cy="2453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Connettore 2 192"/>
          <p:cNvCxnSpPr/>
          <p:nvPr/>
        </p:nvCxnSpPr>
        <p:spPr>
          <a:xfrm>
            <a:off x="5079454" y="3566937"/>
            <a:ext cx="63801" cy="15371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Connettore 2 195"/>
          <p:cNvCxnSpPr/>
          <p:nvPr/>
        </p:nvCxnSpPr>
        <p:spPr>
          <a:xfrm flipH="1">
            <a:off x="6527682" y="4337358"/>
            <a:ext cx="1245796" cy="178223"/>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ttore 2 198"/>
          <p:cNvCxnSpPr/>
          <p:nvPr/>
        </p:nvCxnSpPr>
        <p:spPr>
          <a:xfrm>
            <a:off x="8339762" y="4538550"/>
            <a:ext cx="139220" cy="35527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Connettore 2 201"/>
          <p:cNvCxnSpPr/>
          <p:nvPr/>
        </p:nvCxnSpPr>
        <p:spPr>
          <a:xfrm flipH="1">
            <a:off x="8409372" y="5619755"/>
            <a:ext cx="69610" cy="14967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ttore 2 205"/>
          <p:cNvCxnSpPr/>
          <p:nvPr/>
        </p:nvCxnSpPr>
        <p:spPr>
          <a:xfrm>
            <a:off x="8540467" y="3581851"/>
            <a:ext cx="212557" cy="143938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onnettore 2 209"/>
          <p:cNvCxnSpPr/>
          <p:nvPr/>
        </p:nvCxnSpPr>
        <p:spPr>
          <a:xfrm flipH="1">
            <a:off x="6258555" y="4299905"/>
            <a:ext cx="741945" cy="1192498"/>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ttore 2 213"/>
          <p:cNvCxnSpPr/>
          <p:nvPr/>
        </p:nvCxnSpPr>
        <p:spPr>
          <a:xfrm flipH="1">
            <a:off x="6192282" y="3683973"/>
            <a:ext cx="66273" cy="547582"/>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nettore 2 216"/>
          <p:cNvCxnSpPr/>
          <p:nvPr/>
        </p:nvCxnSpPr>
        <p:spPr>
          <a:xfrm flipV="1">
            <a:off x="5976533" y="4956852"/>
            <a:ext cx="105054" cy="437074"/>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Connettore 2 218"/>
          <p:cNvCxnSpPr/>
          <p:nvPr/>
        </p:nvCxnSpPr>
        <p:spPr>
          <a:xfrm flipV="1">
            <a:off x="6357257" y="4167107"/>
            <a:ext cx="589329" cy="213489"/>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Connettore 2 220"/>
          <p:cNvCxnSpPr/>
          <p:nvPr/>
        </p:nvCxnSpPr>
        <p:spPr>
          <a:xfrm flipH="1">
            <a:off x="5762319" y="3445256"/>
            <a:ext cx="2071663" cy="446725"/>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onnettore 2 223"/>
          <p:cNvCxnSpPr/>
          <p:nvPr/>
        </p:nvCxnSpPr>
        <p:spPr>
          <a:xfrm>
            <a:off x="2431587" y="4432250"/>
            <a:ext cx="431055" cy="0"/>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onnettore 2 225"/>
          <p:cNvCxnSpPr/>
          <p:nvPr/>
        </p:nvCxnSpPr>
        <p:spPr>
          <a:xfrm flipH="1">
            <a:off x="2345477" y="4299863"/>
            <a:ext cx="482020" cy="79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onnettore 2 228"/>
          <p:cNvCxnSpPr/>
          <p:nvPr/>
        </p:nvCxnSpPr>
        <p:spPr>
          <a:xfrm>
            <a:off x="5292824" y="4378849"/>
            <a:ext cx="1094" cy="312061"/>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ttore 2 233"/>
          <p:cNvCxnSpPr/>
          <p:nvPr/>
        </p:nvCxnSpPr>
        <p:spPr>
          <a:xfrm flipV="1">
            <a:off x="4902271" y="5353168"/>
            <a:ext cx="212535" cy="454266"/>
          </a:xfrm>
          <a:prstGeom prst="straightConnector1">
            <a:avLst/>
          </a:prstGeom>
          <a:ln>
            <a:solidFill>
              <a:srgbClr val="FF333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0723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spc="-1" dirty="0" err="1">
                <a:solidFill>
                  <a:srgbClr val="17375E"/>
                </a:solidFill>
                <a:uFill>
                  <a:solidFill>
                    <a:srgbClr val="FFFFFF"/>
                  </a:solidFill>
                </a:uFill>
                <a:latin typeface="Calibri"/>
              </a:rPr>
              <a:t>Conclusioni</a:t>
            </a:r>
            <a:r>
              <a:rPr lang="en-US" sz="4400" spc="-1" dirty="0">
                <a:solidFill>
                  <a:srgbClr val="17375E"/>
                </a:solidFill>
                <a:uFill>
                  <a:solidFill>
                    <a:srgbClr val="FFFFFF"/>
                  </a:solidFill>
                </a:uFill>
                <a:latin typeface="Calibri"/>
              </a:rPr>
              <a:t> e </a:t>
            </a:r>
            <a:r>
              <a:rPr lang="en-US" sz="4400" spc="-1" dirty="0" err="1">
                <a:solidFill>
                  <a:srgbClr val="17375E"/>
                </a:solidFill>
                <a:uFill>
                  <a:solidFill>
                    <a:srgbClr val="FFFFFF"/>
                  </a:solidFill>
                </a:uFill>
                <a:latin typeface="Calibri"/>
              </a:rPr>
              <a:t>sviluppi</a:t>
            </a:r>
            <a:r>
              <a:rPr lang="en-US" sz="4400" spc="-1" dirty="0">
                <a:solidFill>
                  <a:srgbClr val="17375E"/>
                </a:solidFill>
                <a:uFill>
                  <a:solidFill>
                    <a:srgbClr val="FFFFFF"/>
                  </a:solidFill>
                </a:uFill>
                <a:latin typeface="Calibri"/>
              </a:rPr>
              <a:t> </a:t>
            </a:r>
            <a:r>
              <a:rPr lang="en-US" sz="4400" spc="-1" dirty="0" err="1">
                <a:solidFill>
                  <a:srgbClr val="17375E"/>
                </a:solidFill>
                <a:uFill>
                  <a:solidFill>
                    <a:srgbClr val="FFFFFF"/>
                  </a:solidFill>
                </a:uFill>
                <a:latin typeface="Calibri"/>
              </a:rPr>
              <a:t>futuri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20</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443933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FF3333"/>
                </a:solidFill>
                <a:uFill>
                  <a:solidFill>
                    <a:srgbClr val="FFFFFF"/>
                  </a:solidFill>
                </a:uFill>
              </a:rPr>
              <a:t>Conclusioni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uFill>
                  <a:solidFill>
                    <a:srgbClr val="FFFFFF"/>
                  </a:solidFill>
                </a:uFill>
              </a:rPr>
              <a:t>testo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e la </a:t>
            </a:r>
            <a:r>
              <a:rPr lang="en-US" spc="-1" dirty="0" err="1">
                <a:uFill>
                  <a:solidFill>
                    <a:srgbClr val="FFFFFF"/>
                  </a:solidFill>
                </a:uFill>
              </a:rPr>
              <a:t>struttura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r>
              <a:rPr lang="en-US" spc="-1" dirty="0" err="1">
                <a:uFill>
                  <a:solidFill>
                    <a:srgbClr val="FFFFFF"/>
                  </a:solidFill>
                </a:uFill>
              </a:rPr>
              <a:t>forniscono</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diverse e </a:t>
            </a:r>
            <a:r>
              <a:rPr lang="en-US" spc="-1" dirty="0" err="1">
                <a:uFill>
                  <a:solidFill>
                    <a:srgbClr val="FFFFFF"/>
                  </a:solidFill>
                </a:uFill>
              </a:rPr>
              <a:t>complementari</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possono</a:t>
            </a:r>
            <a:r>
              <a:rPr lang="en-US" spc="-1" dirty="0">
                <a:uFill>
                  <a:solidFill>
                    <a:srgbClr val="FFFFFF"/>
                  </a:solidFill>
                </a:uFill>
              </a:rPr>
              <a:t> </a:t>
            </a:r>
            <a:r>
              <a:rPr lang="en-US" spc="-1" dirty="0" err="1">
                <a:uFill>
                  <a:solidFill>
                    <a:srgbClr val="FFFFFF"/>
                  </a:solidFill>
                </a:uFill>
              </a:rPr>
              <a:t>migliorare</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liste</a:t>
            </a:r>
            <a:r>
              <a:rPr lang="en-US" spc="-1" dirty="0">
                <a:uFill>
                  <a:solidFill>
                    <a:srgbClr val="FFFFFF"/>
                  </a:solidFill>
                </a:uFill>
              </a:rPr>
              <a:t> Web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L’utilizzo</a:t>
            </a:r>
            <a:r>
              <a:rPr lang="en-US" spc="-1" dirty="0">
                <a:uFill>
                  <a:solidFill>
                    <a:srgbClr val="FFFFFF"/>
                  </a:solidFill>
                </a:uFill>
              </a:rPr>
              <a:t> di Skip-Gram </a:t>
            </a:r>
            <a:r>
              <a:rPr lang="en-US" spc="-1" dirty="0" err="1">
                <a:uFill>
                  <a:solidFill>
                    <a:srgbClr val="FFFFFF"/>
                  </a:solidFill>
                </a:uFill>
              </a:rPr>
              <a:t>modificato</a:t>
            </a:r>
            <a:r>
              <a:rPr lang="en-US" spc="-1" dirty="0">
                <a:uFill>
                  <a:solidFill>
                    <a:srgbClr val="FFFFFF"/>
                  </a:solidFill>
                </a:uFill>
              </a:rPr>
              <a:t> non ha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miglioramenti</a:t>
            </a:r>
            <a:r>
              <a:rPr lang="en-US" spc="-1" dirty="0">
                <a:uFill>
                  <a:solidFill>
                    <a:srgbClr val="FFFFFF"/>
                  </a:solidFill>
                </a:uFill>
              </a:rPr>
              <a:t> </a:t>
            </a:r>
            <a:r>
              <a:rPr lang="en-US" spc="-1" dirty="0" err="1">
                <a:uFill>
                  <a:solidFill>
                    <a:srgbClr val="FFFFFF"/>
                  </a:solidFill>
                </a:uFill>
              </a:rPr>
              <a:t>significativi</a:t>
            </a:r>
            <a:r>
              <a:rPr lang="en-US" spc="-1" dirty="0">
                <a:uFill>
                  <a:solidFill>
                    <a:srgbClr val="FFFFFF"/>
                  </a:solidFill>
                </a:uFill>
              </a:rPr>
              <a:t>.</a:t>
            </a:r>
          </a:p>
          <a:p>
            <a:pPr marL="285750" indent="-285750">
              <a:lnSpc>
                <a:spcPct val="100000"/>
              </a:lnSpc>
              <a:buFont typeface="Arial" panose="020B0604020202020204" pitchFamily="34" charset="0"/>
              <a:buChar char="•"/>
            </a:pPr>
            <a:endParaRPr lang="en-US" spc="-1" dirty="0">
              <a:uFill>
                <a:solidFill>
                  <a:srgbClr val="FFFFFF"/>
                </a:solidFill>
              </a:uFill>
            </a:endParaRPr>
          </a:p>
          <a:p>
            <a:pPr>
              <a:lnSpc>
                <a:spcPct val="100000"/>
              </a:lnSpc>
            </a:pPr>
            <a:r>
              <a:rPr lang="en-US" spc="-1" dirty="0" err="1">
                <a:solidFill>
                  <a:srgbClr val="FF3333"/>
                </a:solidFill>
                <a:uFill>
                  <a:solidFill>
                    <a:srgbClr val="FFFFFF"/>
                  </a:solidFill>
                </a:uFill>
              </a:rPr>
              <a:t>Sviluppi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futuri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err="1">
                <a:uFill>
                  <a:solidFill>
                    <a:srgbClr val="FFFFFF"/>
                  </a:solidFill>
                </a:uFill>
              </a:rPr>
              <a:t>Estendere</a:t>
            </a:r>
            <a:r>
              <a:rPr lang="en-US" spc="-1" dirty="0">
                <a:uFill>
                  <a:solidFill>
                    <a:srgbClr val="FFFFFF"/>
                  </a:solidFill>
                </a:uFill>
              </a:rPr>
              <a:t> 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su</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a:t>
            </a:r>
            <a:r>
              <a:rPr lang="en-US" spc="-1" dirty="0" err="1">
                <a:uFill>
                  <a:solidFill>
                    <a:srgbClr val="FFFFFF"/>
                  </a:solidFill>
                </a:uFill>
              </a:rPr>
              <a:t>siti</a:t>
            </a:r>
            <a:r>
              <a:rPr lang="en-US" spc="-1" dirty="0">
                <a:uFill>
                  <a:solidFill>
                    <a:srgbClr val="FFFFFF"/>
                  </a:solidFill>
                </a:uFill>
              </a:rPr>
              <a:t> Web e </a:t>
            </a:r>
            <a:r>
              <a:rPr lang="en-US" spc="-1" dirty="0" err="1">
                <a:uFill>
                  <a:solidFill>
                    <a:srgbClr val="FFFFFF"/>
                  </a:solidFill>
                </a:uFill>
              </a:rPr>
              <a:t>meno</a:t>
            </a:r>
            <a:r>
              <a:rPr lang="en-US" spc="-1" dirty="0">
                <a:uFill>
                  <a:solidFill>
                    <a:srgbClr val="FFFFFF"/>
                  </a:solidFill>
                </a:uFill>
              </a:rPr>
              <a:t> </a:t>
            </a:r>
            <a:r>
              <a:rPr lang="en-US" spc="-1" dirty="0" err="1">
                <a:uFill>
                  <a:solidFill>
                    <a:srgbClr val="FFFFFF"/>
                  </a:solidFill>
                </a:uFill>
              </a:rPr>
              <a:t>strutturati</a:t>
            </a:r>
            <a:r>
              <a:rPr lang="en-US" spc="-1" dirty="0">
                <a:uFill>
                  <a:solidFill>
                    <a:srgbClr val="FFFFFF"/>
                  </a:solidFill>
                </a:uFill>
              </a:rPr>
              <a:t>.</a:t>
            </a:r>
          </a:p>
        </p:txBody>
      </p:sp>
    </p:spTree>
    <p:extLst>
      <p:ext uri="{BB962C8B-B14F-4D97-AF65-F5344CB8AC3E}">
        <p14:creationId xmlns:p14="http://schemas.microsoft.com/office/powerpoint/2010/main" val="614924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0" y="0"/>
            <a:ext cx="9141840" cy="6855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7000" b="0" strike="noStrike" spc="-1" dirty="0" err="1">
                <a:solidFill>
                  <a:srgbClr val="17375E"/>
                </a:solidFill>
                <a:uFill>
                  <a:solidFill>
                    <a:srgbClr val="FFFFFF"/>
                  </a:solidFill>
                </a:uFill>
                <a:latin typeface="Calibri"/>
                <a:ea typeface="DejaVu Sans"/>
              </a:rPr>
              <a:t>Grazie</a:t>
            </a:r>
            <a:r>
              <a:rPr lang="en-US" sz="7000" b="0" strike="noStrike" spc="-1" dirty="0">
                <a:solidFill>
                  <a:srgbClr val="17375E"/>
                </a:solidFill>
                <a:uFill>
                  <a:solidFill>
                    <a:srgbClr val="FFFFFF"/>
                  </a:solidFill>
                </a:uFill>
                <a:latin typeface="Calibri"/>
                <a:ea typeface="DejaVu Sans"/>
              </a:rPr>
              <a:t> per </a:t>
            </a:r>
            <a:r>
              <a:rPr lang="en-US" sz="7000" b="0" strike="noStrike" spc="-1" dirty="0" err="1">
                <a:solidFill>
                  <a:srgbClr val="17375E"/>
                </a:solidFill>
                <a:uFill>
                  <a:solidFill>
                    <a:srgbClr val="FFFFFF"/>
                  </a:solidFill>
                </a:uFill>
                <a:latin typeface="Calibri"/>
                <a:ea typeface="DejaVu Sans"/>
              </a:rPr>
              <a:t>l’attenzione</a:t>
            </a:r>
            <a:endParaRPr lang="en-US" sz="70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21</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1"/>
            <a:ext cx="8288640" cy="118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uFill>
                <a:solidFill>
                  <a:srgbClr val="FFFFFF"/>
                </a:solidFill>
              </a:uFill>
            </a:endParaRPr>
          </a:p>
        </p:txBody>
      </p:sp>
    </p:spTree>
    <p:extLst>
      <p:ext uri="{BB962C8B-B14F-4D97-AF65-F5344CB8AC3E}">
        <p14:creationId xmlns:p14="http://schemas.microsoft.com/office/powerpoint/2010/main" val="87309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Clustering</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3</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err="1">
                <a:solidFill>
                  <a:srgbClr val="000000"/>
                </a:solidFill>
                <a:uFill>
                  <a:solidFill>
                    <a:srgbClr val="FFFFFF"/>
                  </a:solidFill>
                </a:uFill>
                <a:latin typeface="Arial"/>
              </a:rPr>
              <a:t>Processo</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selezione</a:t>
            </a:r>
            <a:r>
              <a:rPr lang="en-US" spc="-1" dirty="0">
                <a:solidFill>
                  <a:srgbClr val="000000"/>
                </a:solidFill>
                <a:uFill>
                  <a:solidFill>
                    <a:srgbClr val="FFFFFF"/>
                  </a:solidFill>
                </a:uFill>
                <a:latin typeface="Arial"/>
              </a:rPr>
              <a:t> e </a:t>
            </a:r>
            <a:r>
              <a:rPr lang="en-US" spc="-1" dirty="0" err="1">
                <a:solidFill>
                  <a:srgbClr val="000000"/>
                </a:solidFill>
                <a:uFill>
                  <a:solidFill>
                    <a:srgbClr val="FFFFFF"/>
                  </a:solidFill>
                </a:uFill>
                <a:latin typeface="Arial"/>
              </a:rPr>
              <a:t>raggruppamento</a:t>
            </a:r>
            <a:r>
              <a:rPr lang="en-US" spc="-1" dirty="0">
                <a:solidFill>
                  <a:srgbClr val="000000"/>
                </a:solidFill>
                <a:uFill>
                  <a:solidFill>
                    <a:srgbClr val="FFFFFF"/>
                  </a:solidFill>
                </a:uFill>
                <a:latin typeface="Arial"/>
              </a:rPr>
              <a:t>, a </a:t>
            </a:r>
            <a:r>
              <a:rPr lang="en-US" spc="-1" dirty="0" err="1">
                <a:solidFill>
                  <a:srgbClr val="000000"/>
                </a:solidFill>
                <a:uFill>
                  <a:solidFill>
                    <a:srgbClr val="FFFFFF"/>
                  </a:solidFill>
                </a:uFill>
                <a:latin typeface="Arial"/>
              </a:rPr>
              <a:t>partire</a:t>
            </a:r>
            <a:r>
              <a:rPr lang="en-US" spc="-1" dirty="0">
                <a:solidFill>
                  <a:srgbClr val="000000"/>
                </a:solidFill>
                <a:uFill>
                  <a:solidFill>
                    <a:srgbClr val="FFFFFF"/>
                  </a:solidFill>
                </a:uFill>
                <a:latin typeface="Arial"/>
              </a:rPr>
              <a:t> da </a:t>
            </a:r>
            <a:r>
              <a:rPr lang="en-US" spc="-1" dirty="0" err="1">
                <a:solidFill>
                  <a:srgbClr val="000000"/>
                </a:solidFill>
                <a:uFill>
                  <a:solidFill>
                    <a:srgbClr val="FFFFFF"/>
                  </a:solidFill>
                </a:uFill>
                <a:latin typeface="Arial"/>
              </a:rPr>
              <a:t>una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collezione</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 di </a:t>
            </a:r>
            <a:r>
              <a:rPr lang="en-US" spc="-1" dirty="0" err="1">
                <a:solidFill>
                  <a:srgbClr val="000000"/>
                </a:solidFill>
                <a:uFill>
                  <a:solidFill>
                    <a:srgbClr val="FFFFFF"/>
                  </a:solidFill>
                </a:uFill>
                <a:latin typeface="Arial"/>
              </a:rPr>
              <a:t>elementi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omogenei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avendo</a:t>
            </a:r>
            <a:r>
              <a:rPr lang="en-US" spc="-1" dirty="0">
                <a:solidFill>
                  <a:srgbClr val="000000"/>
                </a:solidFill>
                <a:uFill>
                  <a:solidFill>
                    <a:srgbClr val="FFFFFF"/>
                  </a:solidFill>
                </a:uFill>
                <a:latin typeface="Arial"/>
              </a:rPr>
              <a:t> come base la </a:t>
            </a:r>
            <a:r>
              <a:rPr lang="en-US" spc="-1" dirty="0" err="1">
                <a:solidFill>
                  <a:srgbClr val="000000"/>
                </a:solidFill>
                <a:uFill>
                  <a:solidFill>
                    <a:srgbClr val="FFFFFF"/>
                  </a:solidFill>
                </a:uFill>
                <a:latin typeface="Arial"/>
              </a:rPr>
              <a:t>somiglianza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tra</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gli</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stessi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latin typeface="Arial"/>
              </a:rPr>
              <a:t>Il Clustering </a:t>
            </a:r>
            <a:r>
              <a:rPr lang="en-US" spc="-1" dirty="0" err="1">
                <a:solidFill>
                  <a:srgbClr val="000000"/>
                </a:solidFill>
                <a:uFill>
                  <a:solidFill>
                    <a:srgbClr val="FFFFFF"/>
                  </a:solidFill>
                </a:uFill>
                <a:latin typeface="Arial"/>
              </a:rPr>
              <a:t>viene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utilizzato</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nel</a:t>
            </a:r>
            <a:r>
              <a:rPr lang="en-US" spc="-1" dirty="0">
                <a:solidFill>
                  <a:srgbClr val="000000"/>
                </a:solidFill>
                <a:uFill>
                  <a:solidFill>
                    <a:srgbClr val="FFFFFF"/>
                  </a:solidFill>
                </a:uFill>
                <a:latin typeface="Arial"/>
              </a:rPr>
              <a:t> Web per </a:t>
            </a:r>
            <a:r>
              <a:rPr lang="en-US" spc="-1" dirty="0" err="1">
                <a:solidFill>
                  <a:srgbClr val="000000"/>
                </a:solidFill>
                <a:uFill>
                  <a:solidFill>
                    <a:srgbClr val="FFFFFF"/>
                  </a:solidFill>
                </a:uFill>
                <a:latin typeface="Arial"/>
              </a:rPr>
              <a:t>poter</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organizzare</a:t>
            </a:r>
            <a:r>
              <a:rPr lang="en-US" spc="-1" dirty="0">
                <a:solidFill>
                  <a:srgbClr val="000000"/>
                </a:solidFill>
                <a:uFill>
                  <a:solidFill>
                    <a:srgbClr val="FFFFFF"/>
                  </a:solidFill>
                </a:uFill>
                <a:latin typeface="Arial"/>
              </a:rPr>
              <a:t> </a:t>
            </a:r>
            <a:r>
              <a:rPr lang="en-US" spc="-1" dirty="0" err="1">
                <a:solidFill>
                  <a:srgbClr val="000000"/>
                </a:solidFill>
                <a:uFill>
                  <a:solidFill>
                    <a:srgbClr val="FFFFFF"/>
                  </a:solidFill>
                </a:uFill>
                <a:latin typeface="Arial"/>
              </a:rPr>
              <a:t>l’</a:t>
            </a:r>
            <a:r>
              <a:rPr lang="en-US" spc="-1" dirty="0" err="1">
                <a:solidFill>
                  <a:srgbClr val="FF3333"/>
                </a:solidFill>
                <a:uFill>
                  <a:solidFill>
                    <a:srgbClr val="FFFFFF"/>
                  </a:solidFill>
                </a:uFill>
                <a:latin typeface="Arial"/>
              </a:rPr>
              <a:t>enorme</a:t>
            </a:r>
            <a:r>
              <a:rPr lang="en-US" spc="-1" dirty="0">
                <a:solidFill>
                  <a:srgbClr val="000000"/>
                </a:solidFill>
                <a:uFill>
                  <a:solidFill>
                    <a:srgbClr val="FFFFFF"/>
                  </a:solidFill>
                </a:uFill>
                <a:latin typeface="Arial"/>
              </a:rPr>
              <a:t> mole di </a:t>
            </a:r>
            <a:r>
              <a:rPr lang="en-US" spc="-1" dirty="0" err="1">
                <a:solidFill>
                  <a:srgbClr val="000000"/>
                </a:solidFill>
                <a:uFill>
                  <a:solidFill>
                    <a:srgbClr val="FFFFFF"/>
                  </a:solidFill>
                </a:uFill>
                <a:latin typeface="Arial"/>
              </a:rPr>
              <a:t>dati</a:t>
            </a:r>
            <a:r>
              <a:rPr lang="en-US" spc="-1" dirty="0">
                <a:solidFill>
                  <a:srgbClr val="000000"/>
                </a:solidFill>
                <a:uFill>
                  <a:solidFill>
                    <a:srgbClr val="FFFFFF"/>
                  </a:solidFill>
                </a:uFill>
                <a:latin typeface="Arial"/>
              </a:rPr>
              <a:t>.</a:t>
            </a:r>
          </a:p>
          <a:p>
            <a:pPr>
              <a:lnSpc>
                <a:spcPct val="100000"/>
              </a:lnSpc>
            </a:pPr>
            <a:endParaRPr lang="en-US" spc="-1" dirty="0">
              <a:solidFill>
                <a:srgbClr val="000000"/>
              </a:solidFill>
              <a:uFill>
                <a:solidFill>
                  <a:srgbClr val="FFFFFF"/>
                </a:solidFill>
              </a:uFill>
              <a:latin typeface="Arial"/>
            </a:endParaRPr>
          </a:p>
          <a:p>
            <a:pPr>
              <a:lnSpc>
                <a:spcPct val="100000"/>
              </a:lnSpc>
            </a:pPr>
            <a:r>
              <a:rPr lang="en-US" spc="-1" dirty="0">
                <a:uFill>
                  <a:solidFill>
                    <a:srgbClr val="FFFFFF"/>
                  </a:solidFill>
                </a:uFill>
              </a:rPr>
              <a:t>In </a:t>
            </a:r>
            <a:r>
              <a:rPr lang="en-US" spc="-1" dirty="0" err="1">
                <a:uFill>
                  <a:solidFill>
                    <a:srgbClr val="FFFFFF"/>
                  </a:solidFill>
                </a:uFill>
              </a:rPr>
              <a:t>letteratura</a:t>
            </a:r>
            <a:r>
              <a:rPr lang="en-US" spc="-1" dirty="0">
                <a:uFill>
                  <a:solidFill>
                    <a:srgbClr val="FFFFFF"/>
                  </a:solidFill>
                </a:uFill>
              </a:rPr>
              <a:t>, </a:t>
            </a:r>
            <a:r>
              <a:rPr lang="en-US" spc="-1" dirty="0" err="1">
                <a:uFill>
                  <a:solidFill>
                    <a:srgbClr val="FFFFFF"/>
                  </a:solidFill>
                </a:uFill>
              </a:rPr>
              <a:t>gli</a:t>
            </a:r>
            <a:r>
              <a:rPr lang="en-US" spc="-1" dirty="0">
                <a:uFill>
                  <a:solidFill>
                    <a:srgbClr val="FFFFFF"/>
                  </a:solidFill>
                </a:uFill>
              </a:rPr>
              <a:t> </a:t>
            </a: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si</a:t>
            </a:r>
            <a:r>
              <a:rPr lang="en-US" spc="-1" dirty="0">
                <a:uFill>
                  <a:solidFill>
                    <a:srgbClr val="FFFFFF"/>
                  </a:solidFill>
                </a:uFill>
              </a:rPr>
              <a:t> </a:t>
            </a:r>
            <a:r>
              <a:rPr lang="en-US" spc="-1" dirty="0" err="1">
                <a:uFill>
                  <a:solidFill>
                    <a:srgbClr val="FFFFFF"/>
                  </a:solidFill>
                </a:uFill>
              </a:rPr>
              <a:t>classificano</a:t>
            </a:r>
            <a:r>
              <a:rPr lang="en-US" spc="-1" dirty="0">
                <a:uFill>
                  <a:solidFill>
                    <a:srgbClr val="FFFFFF"/>
                  </a:solidFill>
                </a:uFill>
              </a:rPr>
              <a:t> in </a:t>
            </a:r>
            <a:r>
              <a:rPr lang="en-US" spc="-1" dirty="0" err="1">
                <a:uFill>
                  <a:solidFill>
                    <a:srgbClr val="FFFFFF"/>
                  </a:solidFill>
                </a:uFill>
              </a:rPr>
              <a:t>quattro</a:t>
            </a:r>
            <a:r>
              <a:rPr lang="en-US" spc="-1" dirty="0">
                <a:uFill>
                  <a:solidFill>
                    <a:srgbClr val="FFFFFF"/>
                  </a:solidFill>
                </a:uFill>
              </a:rPr>
              <a:t> </a:t>
            </a:r>
            <a:r>
              <a:rPr lang="en-US" spc="-1" dirty="0" err="1">
                <a:uFill>
                  <a:solidFill>
                    <a:srgbClr val="FFFFFF"/>
                  </a:solidFill>
                </a:uFill>
              </a:rPr>
              <a:t>categorie</a:t>
            </a:r>
            <a:r>
              <a:rPr lang="en-US" spc="-1" dirty="0">
                <a:uFill>
                  <a:solidFill>
                    <a:srgbClr val="FFFFFF"/>
                  </a:solidFill>
                </a:uFill>
              </a:rPr>
              <a:t>, in base </a:t>
            </a:r>
            <a:r>
              <a:rPr lang="en-US" spc="-1" dirty="0" err="1">
                <a:uFill>
                  <a:solidFill>
                    <a:srgbClr val="FFFFFF"/>
                  </a:solidFill>
                </a:uFill>
              </a:rPr>
              <a:t>alle</a:t>
            </a:r>
            <a:r>
              <a:rPr lang="en-US" spc="-1" dirty="0">
                <a:uFill>
                  <a:solidFill>
                    <a:srgbClr val="FFFFFF"/>
                  </a:solidFill>
                </a:uFill>
              </a:rPr>
              <a:t> </a:t>
            </a:r>
            <a:r>
              <a:rPr lang="en-US" spc="-1" dirty="0" err="1">
                <a:uFill>
                  <a:solidFill>
                    <a:srgbClr val="FFFFFF"/>
                  </a:solidFill>
                </a:uFill>
              </a:rPr>
              <a:t>informazioni</a:t>
            </a:r>
            <a:r>
              <a:rPr lang="en-US" spc="-1" dirty="0">
                <a:uFill>
                  <a:solidFill>
                    <a:srgbClr val="FFFFFF"/>
                  </a:solidFill>
                </a:uFill>
              </a:rPr>
              <a:t> </a:t>
            </a:r>
            <a:r>
              <a:rPr lang="en-US" spc="-1" dirty="0" err="1">
                <a:uFill>
                  <a:solidFill>
                    <a:srgbClr val="FFFFFF"/>
                  </a:solidFill>
                </a:uFill>
              </a:rPr>
              <a:t>usate</a:t>
            </a:r>
            <a:r>
              <a:rPr lang="en-US" spc="-1" dirty="0">
                <a:uFill>
                  <a:solidFill>
                    <a:srgbClr val="FFFFFF"/>
                  </a:solidFill>
                </a:uFill>
              </a:rPr>
              <a:t> per </a:t>
            </a:r>
            <a:r>
              <a:rPr lang="en-US" spc="-1" dirty="0" err="1">
                <a:uFill>
                  <a:solidFill>
                    <a:srgbClr val="FFFFFF"/>
                  </a:solidFill>
                </a:uFill>
              </a:rPr>
              <a:t>raggruppare</a:t>
            </a:r>
            <a:r>
              <a:rPr lang="en-US" spc="-1" dirty="0">
                <a:uFill>
                  <a:solidFill>
                    <a:srgbClr val="FFFFFF"/>
                  </a:solidFill>
                </a:uFill>
              </a:rPr>
              <a:t> le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a:t>
            </a:r>
            <a:r>
              <a:rPr lang="en-US" spc="-1" dirty="0">
                <a:uFill>
                  <a:solidFill>
                    <a:srgbClr val="FFFFFF"/>
                  </a:solidFill>
                </a:uFill>
              </a:rPr>
              <a:t>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sui </a:t>
            </a:r>
            <a:r>
              <a:rPr lang="en-US" spc="-1" dirty="0">
                <a:solidFill>
                  <a:srgbClr val="FF3333"/>
                </a:solidFill>
                <a:uFill>
                  <a:solidFill>
                    <a:srgbClr val="FFFFFF"/>
                  </a:solidFill>
                </a:uFill>
              </a:rPr>
              <a:t>Web log</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p>
          <a:p>
            <a:pPr marL="285750" indent="-285750">
              <a:lnSpc>
                <a:spcPct val="100000"/>
              </a:lnSpc>
              <a:buFont typeface="Arial" panose="020B0604020202020204" pitchFamily="34" charset="0"/>
              <a:buChar char="•"/>
            </a:pPr>
            <a:r>
              <a:rPr lang="en-US" spc="-1" dirty="0" err="1">
                <a:uFill>
                  <a:solidFill>
                    <a:srgbClr val="FFFFFF"/>
                  </a:solidFill>
                </a:uFill>
              </a:rPr>
              <a:t>Algoritmi</a:t>
            </a:r>
            <a:r>
              <a:rPr lang="en-US" spc="-1" dirty="0">
                <a:uFill>
                  <a:solidFill>
                    <a:srgbClr val="FFFFFF"/>
                  </a:solidFill>
                </a:uFill>
              </a:rPr>
              <a:t> di Clustering </a:t>
            </a:r>
            <a:r>
              <a:rPr lang="en-US" spc="-1" dirty="0" err="1">
                <a:uFill>
                  <a:solidFill>
                    <a:srgbClr val="FFFFFF"/>
                  </a:solidFill>
                </a:uFill>
              </a:rPr>
              <a:t>basati</a:t>
            </a:r>
            <a:r>
              <a:rPr lang="en-US" spc="-1" dirty="0">
                <a:uFill>
                  <a:solidFill>
                    <a:srgbClr val="FFFFFF"/>
                  </a:solidFill>
                </a:uFill>
              </a:rPr>
              <a:t> </a:t>
            </a:r>
            <a:r>
              <a:rPr lang="en-US" spc="-1" dirty="0" err="1">
                <a:uFill>
                  <a:solidFill>
                    <a:srgbClr val="FFFFFF"/>
                  </a:solidFill>
                </a:uFill>
              </a:rPr>
              <a:t>sulla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ad </a:t>
            </a:r>
            <a:r>
              <a:rPr lang="en-US" spc="-1" dirty="0">
                <a:solidFill>
                  <a:srgbClr val="FF3333"/>
                </a:solidFill>
                <a:uFill>
                  <a:solidFill>
                    <a:srgbClr val="FFFFFF"/>
                  </a:solidFill>
                </a:uFill>
              </a:rPr>
              <a:t>hyperlink</a:t>
            </a: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a:p>
            <a:pPr>
              <a:lnSpc>
                <a:spcPct val="100000"/>
              </a:lnSpc>
            </a:pP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064498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Limitazioni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4</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Il </a:t>
            </a:r>
            <a:r>
              <a:rPr lang="en-US" spc="-1" dirty="0" err="1">
                <a:solidFill>
                  <a:srgbClr val="FF3333"/>
                </a:solidFill>
                <a:uFill>
                  <a:solidFill>
                    <a:srgbClr val="FFFFFF"/>
                  </a:solidFill>
                </a:uFill>
              </a:rPr>
              <a:t>contenuto</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testuale</a:t>
            </a:r>
            <a:r>
              <a:rPr lang="en-US" spc="-1" dirty="0">
                <a:solidFill>
                  <a:srgbClr val="FF3333"/>
                </a:solidFill>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pur</a:t>
            </a:r>
            <a:r>
              <a:rPr lang="en-US" spc="-1" dirty="0">
                <a:uFill>
                  <a:solidFill>
                    <a:srgbClr val="FFFFFF"/>
                  </a:solidFill>
                </a:uFill>
              </a:rPr>
              <a:t> </a:t>
            </a:r>
            <a:r>
              <a:rPr lang="en-US" spc="-1" dirty="0" err="1">
                <a:uFill>
                  <a:solidFill>
                    <a:srgbClr val="FFFFFF"/>
                  </a:solidFill>
                </a:uFill>
              </a:rPr>
              <a:t>avendo</a:t>
            </a:r>
            <a:r>
              <a:rPr lang="en-US" spc="-1" dirty="0">
                <a:uFill>
                  <a:solidFill>
                    <a:srgbClr val="FFFFFF"/>
                  </a:solidFill>
                </a:uFill>
              </a:rPr>
              <a:t> lo </a:t>
            </a:r>
            <a:r>
              <a:rPr lang="en-US" spc="-1" dirty="0" err="1">
                <a:uFill>
                  <a:solidFill>
                    <a:srgbClr val="FFFFFF"/>
                  </a:solidFill>
                </a:uFill>
              </a:rPr>
              <a:t>stesso</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informativo</a:t>
            </a:r>
            <a:r>
              <a:rPr lang="en-US" spc="-1" dirty="0">
                <a:uFill>
                  <a:solidFill>
                    <a:srgbClr val="FFFFFF"/>
                  </a:solidFill>
                </a:uFill>
              </a:rPr>
              <a:t>,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essere</a:t>
            </a:r>
            <a:r>
              <a:rPr lang="en-US" spc="-1" dirty="0">
                <a:uFill>
                  <a:solidFill>
                    <a:srgbClr val="FFFFFF"/>
                  </a:solidFill>
                </a:uFill>
              </a:rPr>
              <a:t> </a:t>
            </a:r>
            <a:r>
              <a:rPr lang="en-US" spc="-1" dirty="0" err="1">
                <a:uFill>
                  <a:solidFill>
                    <a:srgbClr val="FFFFFF"/>
                  </a:solidFill>
                </a:uFill>
              </a:rPr>
              <a:t>contestualmente</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I </a:t>
            </a:r>
            <a:r>
              <a:rPr lang="en-US" spc="-1" dirty="0">
                <a:solidFill>
                  <a:srgbClr val="FF3333"/>
                </a:solidFill>
                <a:uFill>
                  <a:solidFill>
                    <a:srgbClr val="FFFFFF"/>
                  </a:solidFill>
                </a:uFill>
              </a:rPr>
              <a:t>Web log </a:t>
            </a:r>
            <a:r>
              <a:rPr lang="en-US" spc="-1" dirty="0" err="1">
                <a:uFill>
                  <a:solidFill>
                    <a:srgbClr val="FFFFFF"/>
                  </a:solidFill>
                </a:uFill>
              </a:rPr>
              <a:t>potrebbero</a:t>
            </a:r>
            <a:r>
              <a:rPr lang="en-US" spc="-1" dirty="0">
                <a:uFill>
                  <a:solidFill>
                    <a:srgbClr val="FFFFFF"/>
                  </a:solidFill>
                </a:uFill>
              </a:rPr>
              <a:t> </a:t>
            </a:r>
            <a:r>
              <a:rPr lang="en-US" spc="-1" dirty="0" err="1">
                <a:uFill>
                  <a:solidFill>
                    <a:srgbClr val="FFFFFF"/>
                  </a:solidFill>
                </a:uFill>
              </a:rPr>
              <a:t>produrre</a:t>
            </a:r>
            <a:r>
              <a:rPr lang="en-US" spc="-1" dirty="0">
                <a:uFill>
                  <a:solidFill>
                    <a:srgbClr val="FFFFFF"/>
                  </a:solidFill>
                </a:uFill>
              </a:rPr>
              <a:t> Cluster </a:t>
            </a:r>
            <a:r>
              <a:rPr lang="en-US" spc="-1" dirty="0" err="1">
                <a:uFill>
                  <a:solidFill>
                    <a:srgbClr val="FFFFFF"/>
                  </a:solidFill>
                </a:uFill>
              </a:rPr>
              <a:t>differenti</a:t>
            </a:r>
            <a:r>
              <a:rPr lang="en-US" spc="-1" dirty="0">
                <a:uFill>
                  <a:solidFill>
                    <a:srgbClr val="FFFFFF"/>
                  </a:solidFill>
                </a:uFill>
              </a:rPr>
              <a:t> di </a:t>
            </a:r>
            <a:r>
              <a:rPr lang="en-US" spc="-1" dirty="0" err="1">
                <a:uFill>
                  <a:solidFill>
                    <a:srgbClr val="FFFFFF"/>
                  </a:solidFill>
                </a:uFill>
              </a:rPr>
              <a:t>pagine</a:t>
            </a:r>
            <a:r>
              <a:rPr lang="en-US" spc="-1" dirty="0">
                <a:uFill>
                  <a:solidFill>
                    <a:srgbClr val="FFFFFF"/>
                  </a:solidFill>
                </a:uFill>
              </a:rPr>
              <a:t> Web, in base ad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profilo</a:t>
            </a:r>
            <a:r>
              <a:rPr lang="en-US" spc="-1" dirty="0">
                <a:uFill>
                  <a:solidFill>
                    <a:srgbClr val="FFFFFF"/>
                  </a:solidFill>
                </a:uFill>
              </a:rPr>
              <a:t> </a:t>
            </a:r>
            <a:r>
              <a:rPr lang="en-US" spc="-1" dirty="0" err="1">
                <a:uFill>
                  <a:solidFill>
                    <a:srgbClr val="FFFFFF"/>
                  </a:solidFill>
                </a:uFill>
              </a:rPr>
              <a:t>utente</a:t>
            </a:r>
            <a:r>
              <a:rPr lang="en-US" spc="-1" dirty="0">
                <a:uFill>
                  <a:solidFill>
                    <a:srgbClr val="FFFFFF"/>
                  </a:solidFill>
                </a:uFill>
              </a:rPr>
              <a:t>.</a:t>
            </a:r>
          </a:p>
          <a:p>
            <a:pPr>
              <a:lnSpc>
                <a:spcPct val="100000"/>
              </a:lnSpc>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generati</a:t>
            </a:r>
            <a:r>
              <a:rPr lang="en-US" spc="-1" dirty="0">
                <a:uFill>
                  <a:solidFill>
                    <a:srgbClr val="FFFFFF"/>
                  </a:solidFill>
                </a:uFill>
              </a:rPr>
              <a:t> in base </a:t>
            </a:r>
            <a:r>
              <a:rPr lang="en-US" spc="-1" dirty="0" err="1">
                <a:uFill>
                  <a:solidFill>
                    <a:srgbClr val="FFFFFF"/>
                  </a:solidFill>
                </a:uFill>
              </a:rPr>
              <a:t>alla</a:t>
            </a:r>
            <a:r>
              <a:rPr lang="en-US" spc="-1" dirty="0">
                <a:uFill>
                  <a:solidFill>
                    <a:srgbClr val="FFFFFF"/>
                  </a:solidFill>
                </a:uFill>
              </a:rPr>
              <a:t> </a:t>
            </a:r>
            <a:r>
              <a:rPr lang="en-US" spc="-1" dirty="0" err="1">
                <a:uFill>
                  <a:solidFill>
                    <a:srgbClr val="FFFFFF"/>
                  </a:solidFill>
                </a:uFill>
              </a:rPr>
              <a:t>struttura</a:t>
            </a:r>
            <a:r>
              <a:rPr lang="en-US" spc="-1" dirty="0">
                <a:uFill>
                  <a:solidFill>
                    <a:srgbClr val="FFFFFF"/>
                  </a:solidFill>
                </a:uFill>
              </a:rPr>
              <a:t> </a:t>
            </a:r>
            <a:r>
              <a:rPr lang="en-US" spc="-1" dirty="0">
                <a:solidFill>
                  <a:srgbClr val="FF3333"/>
                </a:solidFill>
                <a:uFill>
                  <a:solidFill>
                    <a:srgbClr val="FFFFFF"/>
                  </a:solidFill>
                </a:uFill>
              </a:rPr>
              <a:t>HTML</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 </a:t>
            </a:r>
            <a:r>
              <a:rPr lang="en-US" spc="-1" dirty="0" err="1">
                <a:uFill>
                  <a:solidFill>
                    <a:srgbClr val="FFFFFF"/>
                  </a:solidFill>
                </a:uFill>
              </a:rPr>
              <a:t>potrebbe</a:t>
            </a:r>
            <a:r>
              <a:rPr lang="en-US" spc="-1" dirty="0">
                <a:uFill>
                  <a:solidFill>
                    <a:srgbClr val="FFFFFF"/>
                  </a:solidFill>
                </a:uFill>
              </a:rPr>
              <a:t> </a:t>
            </a:r>
            <a:r>
              <a:rPr lang="en-US" spc="-1" dirty="0" err="1">
                <a:uFill>
                  <a:solidFill>
                    <a:srgbClr val="FFFFFF"/>
                  </a:solidFill>
                </a:uFill>
              </a:rPr>
              <a:t>abbassarsi</a:t>
            </a:r>
            <a:r>
              <a:rPr lang="en-US" spc="-1" dirty="0">
                <a:uFill>
                  <a:solidFill>
                    <a:srgbClr val="FFFFFF"/>
                  </a:solidFill>
                </a:uFill>
              </a:rPr>
              <a:t> se </a:t>
            </a:r>
            <a:r>
              <a:rPr lang="en-US" spc="-1" dirty="0" err="1">
                <a:uFill>
                  <a:solidFill>
                    <a:srgbClr val="FFFFFF"/>
                  </a:solidFill>
                </a:uFill>
              </a:rPr>
              <a:t>i</a:t>
            </a:r>
            <a:r>
              <a:rPr lang="en-US" spc="-1" dirty="0">
                <a:uFill>
                  <a:solidFill>
                    <a:srgbClr val="FFFFFF"/>
                  </a:solidFill>
                </a:uFill>
              </a:rPr>
              <a:t> tag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differenti</a:t>
            </a:r>
            <a:r>
              <a:rPr lang="en-US" spc="-1" dirty="0">
                <a:uFill>
                  <a:solidFill>
                    <a:srgbClr val="FFFFFF"/>
                  </a:solidFill>
                </a:uFill>
              </a:rPr>
              <a:t> ma </a:t>
            </a:r>
            <a:r>
              <a:rPr lang="en-US" spc="-1" dirty="0" err="1">
                <a:uFill>
                  <a:solidFill>
                    <a:srgbClr val="FFFFFF"/>
                  </a:solidFill>
                </a:uFill>
              </a:rPr>
              <a:t>offrono</a:t>
            </a:r>
            <a:r>
              <a:rPr lang="en-US" spc="-1" dirty="0">
                <a:uFill>
                  <a:solidFill>
                    <a:srgbClr val="FFFFFF"/>
                  </a:solidFill>
                </a:uFill>
              </a:rPr>
              <a:t>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visualizzazione</a:t>
            </a:r>
            <a:r>
              <a:rPr lang="en-US" spc="-1" dirty="0">
                <a:uFill>
                  <a:solidFill>
                    <a:srgbClr val="FFFFFF"/>
                  </a:solidFill>
                </a:uFill>
              </a:rPr>
              <a:t> simile.</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Se non vi </a:t>
            </a:r>
            <a:r>
              <a:rPr lang="en-US" spc="-1" dirty="0" err="1">
                <a:uFill>
                  <a:solidFill>
                    <a:srgbClr val="FFFFFF"/>
                  </a:solidFill>
                </a:uFill>
              </a:rPr>
              <a:t>sono</a:t>
            </a:r>
            <a:r>
              <a:rPr lang="en-US" spc="-1" dirty="0">
                <a:uFill>
                  <a:solidFill>
                    <a:srgbClr val="FFFFFF"/>
                  </a:solidFill>
                </a:uFill>
              </a:rPr>
              <a:t> </a:t>
            </a:r>
            <a:r>
              <a:rPr lang="en-US" spc="-1" dirty="0" err="1">
                <a:uFill>
                  <a:solidFill>
                    <a:srgbClr val="FFFFFF"/>
                  </a:solidFill>
                </a:uFill>
              </a:rPr>
              <a:t>sufficienti</a:t>
            </a:r>
            <a:r>
              <a:rPr lang="en-US" spc="-1" dirty="0">
                <a:uFill>
                  <a:solidFill>
                    <a:srgbClr val="FFFFFF"/>
                  </a:solidFill>
                </a:uFill>
              </a:rPr>
              <a:t> </a:t>
            </a:r>
            <a:r>
              <a:rPr lang="en-US" spc="-1" dirty="0" err="1">
                <a:uFill>
                  <a:solidFill>
                    <a:srgbClr val="FFFFFF"/>
                  </a:solidFill>
                </a:uFill>
              </a:rPr>
              <a:t>relazioni</a:t>
            </a:r>
            <a:r>
              <a:rPr lang="en-US" spc="-1" dirty="0">
                <a:uFill>
                  <a:solidFill>
                    <a:srgbClr val="FFFFFF"/>
                  </a:solidFill>
                </a:uFill>
              </a:rPr>
              <a:t> </a:t>
            </a:r>
            <a:r>
              <a:rPr lang="en-US" spc="-1" dirty="0" err="1">
                <a:uFill>
                  <a:solidFill>
                    <a:srgbClr val="FFFFFF"/>
                  </a:solidFill>
                </a:uFill>
              </a:rPr>
              <a:t>tra</a:t>
            </a:r>
            <a:r>
              <a:rPr lang="en-US" spc="-1" dirty="0">
                <a:uFill>
                  <a:solidFill>
                    <a:srgbClr val="FFFFFF"/>
                  </a:solidFill>
                </a:uFill>
              </a:rPr>
              <a:t> </a:t>
            </a:r>
            <a:r>
              <a:rPr lang="en-US" spc="-1" dirty="0" err="1">
                <a:uFill>
                  <a:solidFill>
                    <a:srgbClr val="FFFFFF"/>
                  </a:solidFill>
                </a:uFill>
              </a:rPr>
              <a:t>nodi</a:t>
            </a:r>
            <a:r>
              <a:rPr lang="en-US" spc="-1" dirty="0">
                <a:uFill>
                  <a:solidFill>
                    <a:srgbClr val="FFFFFF"/>
                  </a:solidFill>
                </a:uFill>
              </a:rPr>
              <a:t> </a:t>
            </a:r>
            <a:r>
              <a:rPr lang="it-IT" spc="-1" dirty="0">
                <a:uFill>
                  <a:solidFill>
                    <a:srgbClr val="FFFFFF"/>
                  </a:solidFill>
                </a:uFill>
              </a:rPr>
              <a:t>(</a:t>
            </a:r>
            <a:r>
              <a:rPr lang="en-US" spc="-1" dirty="0">
                <a:solidFill>
                  <a:srgbClr val="FF3333"/>
                </a:solidFill>
                <a:uFill>
                  <a:solidFill>
                    <a:srgbClr val="FFFFFF"/>
                  </a:solidFill>
                </a:uFill>
              </a:rPr>
              <a:t>hyperlink</a:t>
            </a:r>
            <a:r>
              <a:rPr lang="en-US" spc="-1" dirty="0">
                <a:uFill>
                  <a:solidFill>
                    <a:srgbClr val="FFFFFF"/>
                  </a:solidFill>
                </a:uFill>
              </a:rPr>
              <a:t>), </a:t>
            </a:r>
            <a:r>
              <a:rPr lang="en-US" spc="-1" dirty="0" err="1">
                <a:uFill>
                  <a:solidFill>
                    <a:srgbClr val="FFFFFF"/>
                  </a:solidFill>
                </a:uFill>
              </a:rPr>
              <a:t>allora</a:t>
            </a:r>
            <a:r>
              <a:rPr lang="en-US" spc="-1" dirty="0">
                <a:uFill>
                  <a:solidFill>
                    <a:srgbClr val="FFFFFF"/>
                  </a:solidFill>
                </a:uFill>
              </a:rPr>
              <a:t> la </a:t>
            </a:r>
            <a:r>
              <a:rPr lang="en-US" spc="-1" dirty="0" err="1">
                <a:uFill>
                  <a:solidFill>
                    <a:srgbClr val="FFFFFF"/>
                  </a:solidFill>
                </a:uFill>
              </a:rPr>
              <a:t>qualità</a:t>
            </a:r>
            <a:r>
              <a:rPr lang="en-US" spc="-1" dirty="0">
                <a:uFill>
                  <a:solidFill>
                    <a:srgbClr val="FFFFFF"/>
                  </a:solidFill>
                </a:uFill>
              </a:rPr>
              <a:t> </a:t>
            </a:r>
            <a:r>
              <a:rPr lang="en-US" spc="-1" dirty="0" err="1">
                <a:uFill>
                  <a:solidFill>
                    <a:srgbClr val="FFFFFF"/>
                  </a:solidFill>
                </a:uFill>
              </a:rPr>
              <a:t>dei</a:t>
            </a:r>
            <a:r>
              <a:rPr lang="en-US" spc="-1" dirty="0">
                <a:uFill>
                  <a:solidFill>
                    <a:srgbClr val="FFFFFF"/>
                  </a:solidFill>
                </a:uFill>
              </a:rPr>
              <a:t> Cluster </a:t>
            </a:r>
            <a:r>
              <a:rPr lang="en-US" spc="-1" dirty="0" err="1">
                <a:uFill>
                  <a:solidFill>
                    <a:srgbClr val="FFFFFF"/>
                  </a:solidFill>
                </a:uFill>
              </a:rPr>
              <a:t>sarà</a:t>
            </a:r>
            <a:r>
              <a:rPr lang="en-US" spc="-1" dirty="0">
                <a:uFill>
                  <a:solidFill>
                    <a:srgbClr val="FFFFFF"/>
                  </a:solidFill>
                </a:uFill>
              </a:rPr>
              <a:t> </a:t>
            </a:r>
            <a:r>
              <a:rPr lang="en-US" spc="-1" dirty="0" err="1">
                <a:uFill>
                  <a:solidFill>
                    <a:srgbClr val="FFFFFF"/>
                  </a:solidFill>
                </a:uFill>
              </a:rPr>
              <a:t>bassa</a:t>
            </a:r>
            <a:r>
              <a:rPr lang="en-US" spc="-1" dirty="0">
                <a:uFill>
                  <a:solidFill>
                    <a:srgbClr val="FFFFFF"/>
                  </a:solidFill>
                </a:uFill>
              </a:rPr>
              <a:t>.</a:t>
            </a:r>
            <a:endParaRPr lang="en-US" spc="-1" dirty="0">
              <a:solidFill>
                <a:srgbClr val="FF3333"/>
              </a:solidFill>
              <a:uFill>
                <a:solidFill>
                  <a:srgbClr val="FFFFFF"/>
                </a:solidFill>
              </a:uFill>
            </a:endParaRPr>
          </a:p>
        </p:txBody>
      </p:sp>
    </p:spTree>
    <p:extLst>
      <p:ext uri="{BB962C8B-B14F-4D97-AF65-F5344CB8AC3E}">
        <p14:creationId xmlns:p14="http://schemas.microsoft.com/office/powerpoint/2010/main" val="36538993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Obiettivi</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della</a:t>
            </a:r>
            <a:r>
              <a:rPr lang="en-US" sz="4400" b="0" strike="noStrike" spc="-1" dirty="0">
                <a:solidFill>
                  <a:srgbClr val="17375E"/>
                </a:solidFill>
                <a:uFill>
                  <a:solidFill>
                    <a:srgbClr val="FFFFFF"/>
                  </a:solidFill>
                </a:uFill>
                <a:latin typeface="Calibri"/>
                <a:ea typeface="DejaVu Sans"/>
              </a:rPr>
              <a:t> </a:t>
            </a:r>
            <a:r>
              <a:rPr lang="en-US" sz="4400" b="0" strike="noStrike" spc="-1" dirty="0" err="1">
                <a:solidFill>
                  <a:srgbClr val="17375E"/>
                </a:solidFill>
                <a:uFill>
                  <a:solidFill>
                    <a:srgbClr val="FFFFFF"/>
                  </a:solidFill>
                </a:uFill>
                <a:latin typeface="Calibri"/>
                <a:ea typeface="DejaVu Sans"/>
              </a:rPr>
              <a:t>tesi</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5</a:t>
            </a:fld>
            <a:endParaRPr lang="en-US" sz="1800" b="0" strike="noStrike" spc="-1">
              <a:solidFill>
                <a:srgbClr val="000000"/>
              </a:solidFill>
              <a:uFill>
                <a:solidFill>
                  <a:srgbClr val="FFFFFF"/>
                </a:solidFill>
              </a:uFill>
              <a:latin typeface="Arial"/>
            </a:endParaRPr>
          </a:p>
        </p:txBody>
      </p:sp>
      <p:sp>
        <p:nvSpPr>
          <p:cNvPr id="205" name="CustomShape 3"/>
          <p:cNvSpPr/>
          <p:nvPr/>
        </p:nvSpPr>
        <p:spPr>
          <a:xfrm>
            <a:off x="417240" y="1554480"/>
            <a:ext cx="8288640" cy="421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latin typeface="Arial"/>
              </a:rPr>
              <a:t>Lo </a:t>
            </a:r>
            <a:r>
              <a:rPr lang="en-US" spc="-1" dirty="0" err="1">
                <a:uFill>
                  <a:solidFill>
                    <a:srgbClr val="FFFFFF"/>
                  </a:solidFill>
                </a:uFill>
                <a:latin typeface="Arial"/>
              </a:rPr>
              <a:t>scopo</a:t>
            </a:r>
            <a:r>
              <a:rPr lang="en-US" spc="-1" dirty="0">
                <a:uFill>
                  <a:solidFill>
                    <a:srgbClr val="FFFFFF"/>
                  </a:solidFill>
                </a:uFill>
                <a:latin typeface="Arial"/>
              </a:rPr>
              <a:t> </a:t>
            </a:r>
            <a:r>
              <a:rPr lang="en-US" spc="-1" dirty="0" err="1">
                <a:uFill>
                  <a:solidFill>
                    <a:srgbClr val="FFFFFF"/>
                  </a:solidFill>
                </a:uFill>
                <a:latin typeface="Arial"/>
              </a:rPr>
              <a:t>principale</a:t>
            </a:r>
            <a:r>
              <a:rPr lang="en-US" spc="-1" dirty="0">
                <a:uFill>
                  <a:solidFill>
                    <a:srgbClr val="FFFFFF"/>
                  </a:solidFill>
                </a:uFill>
                <a:latin typeface="Arial"/>
              </a:rPr>
              <a:t> di </a:t>
            </a:r>
            <a:r>
              <a:rPr lang="en-US" spc="-1" dirty="0" err="1">
                <a:uFill>
                  <a:solidFill>
                    <a:srgbClr val="FFFFFF"/>
                  </a:solidFill>
                </a:uFill>
                <a:latin typeface="Arial"/>
              </a:rPr>
              <a:t>questa</a:t>
            </a:r>
            <a:r>
              <a:rPr lang="en-US" spc="-1" dirty="0">
                <a:uFill>
                  <a:solidFill>
                    <a:srgbClr val="FFFFFF"/>
                  </a:solidFill>
                </a:uFill>
                <a:latin typeface="Arial"/>
              </a:rPr>
              <a:t> </a:t>
            </a:r>
            <a:r>
              <a:rPr lang="en-US" spc="-1" dirty="0" err="1">
                <a:uFill>
                  <a:solidFill>
                    <a:srgbClr val="FFFFFF"/>
                  </a:solidFill>
                </a:uFill>
                <a:latin typeface="Arial"/>
              </a:rPr>
              <a:t>tesi</a:t>
            </a:r>
            <a:r>
              <a:rPr lang="en-US" spc="-1" dirty="0">
                <a:uFill>
                  <a:solidFill>
                    <a:srgbClr val="FFFFFF"/>
                  </a:solidFill>
                </a:uFill>
                <a:latin typeface="Arial"/>
              </a:rPr>
              <a:t> è </a:t>
            </a:r>
            <a:r>
              <a:rPr lang="en-US" spc="-1" dirty="0" err="1">
                <a:uFill>
                  <a:solidFill>
                    <a:srgbClr val="FFFFFF"/>
                  </a:solidFill>
                </a:uFill>
                <a:latin typeface="Arial"/>
              </a:rPr>
              <a:t>applicare</a:t>
            </a:r>
            <a:r>
              <a:rPr lang="en-US" spc="-1" dirty="0">
                <a:uFill>
                  <a:solidFill>
                    <a:srgbClr val="FFFFFF"/>
                  </a:solidFill>
                </a:uFill>
                <a:latin typeface="Arial"/>
              </a:rPr>
              <a:t> </a:t>
            </a:r>
            <a:r>
              <a:rPr lang="en-US" spc="-1" dirty="0" err="1">
                <a:uFill>
                  <a:solidFill>
                    <a:srgbClr val="FFFFFF"/>
                  </a:solidFill>
                </a:uFill>
                <a:latin typeface="Arial"/>
              </a:rPr>
              <a:t>algoritmi</a:t>
            </a:r>
            <a:r>
              <a:rPr lang="en-US" spc="-1" dirty="0">
                <a:uFill>
                  <a:solidFill>
                    <a:srgbClr val="FFFFFF"/>
                  </a:solidFill>
                </a:uFill>
                <a:latin typeface="Arial"/>
              </a:rPr>
              <a:t> di Clustering per </a:t>
            </a:r>
            <a:r>
              <a:rPr lang="en-US" spc="-1" dirty="0" err="1">
                <a:uFill>
                  <a:solidFill>
                    <a:srgbClr val="FFFFFF"/>
                  </a:solidFill>
                </a:uFill>
                <a:latin typeface="Arial"/>
              </a:rPr>
              <a:t>raggruppare</a:t>
            </a:r>
            <a:r>
              <a:rPr lang="en-US" spc="-1" dirty="0">
                <a:uFill>
                  <a:solidFill>
                    <a:srgbClr val="FFFFFF"/>
                  </a:solidFill>
                </a:uFill>
                <a:latin typeface="Arial"/>
              </a:rPr>
              <a:t> le </a:t>
            </a:r>
            <a:r>
              <a:rPr lang="en-US" spc="-1" dirty="0" err="1">
                <a:uFill>
                  <a:solidFill>
                    <a:srgbClr val="FFFFFF"/>
                  </a:solidFill>
                </a:uFill>
                <a:latin typeface="Arial"/>
              </a:rPr>
              <a:t>pagine</a:t>
            </a:r>
            <a:r>
              <a:rPr lang="en-US" spc="-1" dirty="0">
                <a:uFill>
                  <a:solidFill>
                    <a:srgbClr val="FFFFFF"/>
                  </a:solidFill>
                </a:uFill>
                <a:latin typeface="Arial"/>
              </a:rPr>
              <a:t> di un </a:t>
            </a:r>
            <a:r>
              <a:rPr lang="en-US" spc="-1" dirty="0" err="1">
                <a:uFill>
                  <a:solidFill>
                    <a:srgbClr val="FFFFFF"/>
                  </a:solidFill>
                </a:uFill>
                <a:latin typeface="Arial"/>
              </a:rPr>
              <a:t>sito</a:t>
            </a:r>
            <a:r>
              <a:rPr lang="en-US" spc="-1" dirty="0">
                <a:uFill>
                  <a:solidFill>
                    <a:srgbClr val="FFFFFF"/>
                  </a:solidFill>
                </a:uFill>
                <a:latin typeface="Arial"/>
              </a:rPr>
              <a:t> Web.</a:t>
            </a:r>
          </a:p>
          <a:p>
            <a:pPr>
              <a:lnSpc>
                <a:spcPct val="100000"/>
              </a:lnSpc>
            </a:pPr>
            <a:endParaRPr lang="en-US" spc="-1" dirty="0">
              <a:uFill>
                <a:solidFill>
                  <a:srgbClr val="FFFFFF"/>
                </a:solidFill>
              </a:uFill>
              <a:latin typeface="Arial"/>
            </a:endParaRPr>
          </a:p>
          <a:p>
            <a:pPr>
              <a:lnSpc>
                <a:spcPct val="100000"/>
              </a:lnSpc>
            </a:pPr>
            <a:r>
              <a:rPr lang="en-US" spc="-1" dirty="0">
                <a:uFill>
                  <a:solidFill>
                    <a:srgbClr val="FFFFFF"/>
                  </a:solidFill>
                </a:uFill>
                <a:latin typeface="Arial"/>
              </a:rPr>
              <a:t>In </a:t>
            </a:r>
            <a:r>
              <a:rPr lang="en-US" spc="-1" dirty="0" err="1">
                <a:uFill>
                  <a:solidFill>
                    <a:srgbClr val="FFFFFF"/>
                  </a:solidFill>
                </a:uFill>
                <a:latin typeface="Arial"/>
              </a:rPr>
              <a:t>dettaglio</a:t>
            </a:r>
            <a:r>
              <a:rPr lang="en-US" spc="-1" dirty="0">
                <a:uFill>
                  <a:solidFill>
                    <a:srgbClr val="FFFFFF"/>
                  </a:solidFill>
                </a:uFill>
                <a:latin typeface="Arial"/>
              </a:rPr>
              <a:t>:</a:t>
            </a:r>
          </a:p>
          <a:p>
            <a:pPr marL="342900" indent="-342900">
              <a:lnSpc>
                <a:spcPct val="100000"/>
              </a:lnSpc>
              <a:buFont typeface="+mj-lt"/>
              <a:buAutoNum type="arabicPeriod"/>
            </a:pPr>
            <a:r>
              <a:rPr lang="en-US" spc="-1" dirty="0" err="1">
                <a:uFill>
                  <a:solidFill>
                    <a:srgbClr val="FFFFFF"/>
                  </a:solidFill>
                </a:uFill>
                <a:latin typeface="Arial"/>
              </a:rPr>
              <a:t>Capire</a:t>
            </a:r>
            <a:r>
              <a:rPr lang="en-US" spc="-1" dirty="0">
                <a:uFill>
                  <a:solidFill>
                    <a:srgbClr val="FFFFFF"/>
                  </a:solidFill>
                </a:uFill>
                <a:latin typeface="Arial"/>
              </a:rPr>
              <a:t> se, </a:t>
            </a:r>
            <a:r>
              <a:rPr lang="en-US" spc="-1" dirty="0" err="1">
                <a:uFill>
                  <a:solidFill>
                    <a:srgbClr val="FFFFFF"/>
                  </a:solidFill>
                </a:uFill>
                <a:latin typeface="Arial"/>
              </a:rPr>
              <a:t>combinando</a:t>
            </a:r>
            <a:r>
              <a:rPr lang="en-US" spc="-1" dirty="0">
                <a:uFill>
                  <a:solidFill>
                    <a:srgbClr val="FFFFFF"/>
                  </a:solidFill>
                </a:uFill>
                <a:latin typeface="Arial"/>
              </a:rPr>
              <a:t> le </a:t>
            </a:r>
            <a:r>
              <a:rPr lang="en-US" spc="-1" dirty="0" err="1">
                <a:uFill>
                  <a:solidFill>
                    <a:srgbClr val="FFFFFF"/>
                  </a:solidFill>
                </a:uFill>
                <a:latin typeface="Arial"/>
              </a:rPr>
              <a:t>informazioni</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struttura</a:t>
            </a:r>
            <a:r>
              <a:rPr lang="en-US" spc="-1" dirty="0">
                <a:uFill>
                  <a:solidFill>
                    <a:srgbClr val="FFFFFF"/>
                  </a:solidFill>
                </a:uFill>
                <a:latin typeface="Arial"/>
              </a:rPr>
              <a:t> del </a:t>
            </a:r>
            <a:r>
              <a:rPr lang="en-US" spc="-1" dirty="0" err="1">
                <a:uFill>
                  <a:solidFill>
                    <a:srgbClr val="FFFFFF"/>
                  </a:solidFill>
                </a:uFill>
                <a:latin typeface="Arial"/>
              </a:rPr>
              <a:t>sito</a:t>
            </a:r>
            <a:r>
              <a:rPr lang="en-US" spc="-1" dirty="0">
                <a:uFill>
                  <a:solidFill>
                    <a:srgbClr val="FFFFFF"/>
                  </a:solidFill>
                </a:uFill>
                <a:latin typeface="Arial"/>
              </a:rPr>
              <a:t> e quelle </a:t>
            </a:r>
            <a:r>
              <a:rPr lang="en-US" spc="-1" dirty="0" err="1">
                <a:uFill>
                  <a:solidFill>
                    <a:srgbClr val="FFFFFF"/>
                  </a:solidFill>
                </a:uFill>
                <a:latin typeface="Arial"/>
              </a:rPr>
              <a:t>testuali</a:t>
            </a:r>
            <a:r>
              <a:rPr lang="en-US" spc="-1" dirty="0">
                <a:uFill>
                  <a:solidFill>
                    <a:srgbClr val="FFFFFF"/>
                  </a:solidFill>
                </a:uFill>
                <a:latin typeface="Arial"/>
              </a:rPr>
              <a:t> </a:t>
            </a:r>
            <a:r>
              <a:rPr lang="en-US" spc="-1" dirty="0" err="1">
                <a:uFill>
                  <a:solidFill>
                    <a:srgbClr val="FFFFFF"/>
                  </a:solidFill>
                </a:uFill>
                <a:latin typeface="Arial"/>
              </a:rPr>
              <a:t>delle</a:t>
            </a:r>
            <a:r>
              <a:rPr lang="en-US" spc="-1" dirty="0">
                <a:uFill>
                  <a:solidFill>
                    <a:srgbClr val="FFFFFF"/>
                  </a:solidFill>
                </a:uFill>
                <a:latin typeface="Arial"/>
              </a:rPr>
              <a:t> </a:t>
            </a:r>
            <a:r>
              <a:rPr lang="en-US" spc="-1" dirty="0" err="1">
                <a:uFill>
                  <a:solidFill>
                    <a:srgbClr val="FFFFFF"/>
                  </a:solidFill>
                </a:uFill>
                <a:latin typeface="Arial"/>
              </a:rPr>
              <a:t>pagine</a:t>
            </a:r>
            <a:r>
              <a:rPr lang="en-US" spc="-1" dirty="0">
                <a:uFill>
                  <a:solidFill>
                    <a:srgbClr val="FFFFFF"/>
                  </a:solidFill>
                </a:uFill>
                <a:latin typeface="Arial"/>
              </a:rPr>
              <a:t>, vi è un </a:t>
            </a:r>
            <a:r>
              <a:rPr lang="en-US" spc="-1" dirty="0" err="1">
                <a:uFill>
                  <a:solidFill>
                    <a:srgbClr val="FFFFFF"/>
                  </a:solidFill>
                </a:uFill>
                <a:latin typeface="Arial"/>
              </a:rPr>
              <a:t>miglioramento</a:t>
            </a:r>
            <a:r>
              <a:rPr lang="en-US" spc="-1" dirty="0">
                <a:uFill>
                  <a:solidFill>
                    <a:srgbClr val="FFFFFF"/>
                  </a:solidFill>
                </a:uFill>
                <a:latin typeface="Arial"/>
              </a:rPr>
              <a:t> </a:t>
            </a:r>
            <a:r>
              <a:rPr lang="en-US" spc="-1" dirty="0" err="1">
                <a:uFill>
                  <a:solidFill>
                    <a:srgbClr val="FFFFFF"/>
                  </a:solidFill>
                </a:uFill>
                <a:latin typeface="Arial"/>
              </a:rPr>
              <a:t>della</a:t>
            </a:r>
            <a:r>
              <a:rPr lang="en-US" spc="-1" dirty="0">
                <a:uFill>
                  <a:solidFill>
                    <a:srgbClr val="FFFFFF"/>
                  </a:solidFill>
                </a:uFill>
                <a:latin typeface="Arial"/>
              </a:rPr>
              <a:t> </a:t>
            </a:r>
            <a:r>
              <a:rPr lang="en-US" spc="-1" dirty="0" err="1">
                <a:uFill>
                  <a:solidFill>
                    <a:srgbClr val="FFFFFF"/>
                  </a:solidFill>
                </a:uFill>
                <a:latin typeface="Arial"/>
              </a:rPr>
              <a:t>qualità</a:t>
            </a:r>
            <a:r>
              <a:rPr lang="en-US" spc="-1" dirty="0">
                <a:uFill>
                  <a:solidFill>
                    <a:srgbClr val="FFFFFF"/>
                  </a:solidFill>
                </a:uFill>
                <a:latin typeface="Arial"/>
              </a:rPr>
              <a:t> </a:t>
            </a:r>
            <a:r>
              <a:rPr lang="en-US" spc="-1" dirty="0" err="1">
                <a:uFill>
                  <a:solidFill>
                    <a:srgbClr val="FFFFFF"/>
                  </a:solidFill>
                </a:uFill>
                <a:latin typeface="Arial"/>
              </a:rPr>
              <a:t>dei</a:t>
            </a:r>
            <a:r>
              <a:rPr lang="en-US" spc="-1" dirty="0">
                <a:uFill>
                  <a:solidFill>
                    <a:srgbClr val="FFFFFF"/>
                  </a:solidFill>
                </a:uFill>
                <a:latin typeface="Arial"/>
              </a:rPr>
              <a:t> Cluster </a:t>
            </a:r>
            <a:r>
              <a:rPr lang="en-US" spc="-1" dirty="0" err="1">
                <a:uFill>
                  <a:solidFill>
                    <a:srgbClr val="FFFFFF"/>
                  </a:solidFill>
                </a:uFill>
                <a:latin typeface="Arial"/>
              </a:rPr>
              <a:t>prodotti</a:t>
            </a:r>
            <a:r>
              <a:rPr lang="en-US" spc="-1" dirty="0">
                <a:uFill>
                  <a:solidFill>
                    <a:srgbClr val="FFFFFF"/>
                  </a:solidFill>
                </a:uFill>
                <a:latin typeface="Arial"/>
              </a:rPr>
              <a:t>.</a:t>
            </a:r>
          </a:p>
          <a:p>
            <a:pPr marL="342900" indent="-342900">
              <a:lnSpc>
                <a:spcPct val="100000"/>
              </a:lnSpc>
              <a:buFont typeface="+mj-lt"/>
              <a:buAutoNum type="arabicPeriod"/>
            </a:pPr>
            <a:r>
              <a:rPr lang="en-US" sz="1800" strike="noStrike" spc="-1" dirty="0" err="1">
                <a:uFill>
                  <a:solidFill>
                    <a:srgbClr val="FFFFFF"/>
                  </a:solidFill>
                </a:uFill>
                <a:latin typeface="Arial"/>
              </a:rPr>
              <a:t>Cercare</a:t>
            </a:r>
            <a:r>
              <a:rPr lang="en-US" sz="1800" strike="noStrike" spc="-1" dirty="0">
                <a:uFill>
                  <a:solidFill>
                    <a:srgbClr val="FFFFFF"/>
                  </a:solidFill>
                </a:uFill>
                <a:latin typeface="Arial"/>
              </a:rPr>
              <a:t> di </a:t>
            </a:r>
            <a:r>
              <a:rPr lang="en-US" sz="1800" strike="noStrike" spc="-1" dirty="0" err="1">
                <a:uFill>
                  <a:solidFill>
                    <a:srgbClr val="FFFFFF"/>
                  </a:solidFill>
                </a:uFill>
                <a:latin typeface="Arial"/>
              </a:rPr>
              <a:t>aumentare</a:t>
            </a:r>
            <a:r>
              <a:rPr lang="en-US" sz="1800" strike="noStrike" spc="-1" dirty="0">
                <a:uFill>
                  <a:solidFill>
                    <a:srgbClr val="FFFFFF"/>
                  </a:solidFill>
                </a:uFill>
                <a:latin typeface="Arial"/>
              </a:rPr>
              <a:t> la </a:t>
            </a:r>
            <a:r>
              <a:rPr lang="en-US" spc="-1" dirty="0" err="1">
                <a:uFill>
                  <a:solidFill>
                    <a:srgbClr val="FFFFFF"/>
                  </a:solidFill>
                </a:uFill>
                <a:latin typeface="Arial"/>
              </a:rPr>
              <a:t>bontà</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dei</a:t>
            </a:r>
            <a:r>
              <a:rPr lang="en-US" sz="1800" strike="noStrike" spc="-1" dirty="0">
                <a:uFill>
                  <a:solidFill>
                    <a:srgbClr val="FFFFFF"/>
                  </a:solidFill>
                </a:uFill>
                <a:latin typeface="Arial"/>
              </a:rPr>
              <a:t> Cluster </a:t>
            </a:r>
            <a:r>
              <a:rPr lang="en-US" sz="1800" strike="noStrike" spc="-1" dirty="0" err="1">
                <a:uFill>
                  <a:solidFill>
                    <a:srgbClr val="FFFFFF"/>
                  </a:solidFill>
                </a:uFill>
                <a:latin typeface="Arial"/>
              </a:rPr>
              <a:t>prodotti</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dando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più</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importanza</a:t>
            </a:r>
            <a:r>
              <a:rPr lang="en-US" sz="1800" strike="noStrike" spc="-1" dirty="0">
                <a:uFill>
                  <a:solidFill>
                    <a:srgbClr val="FFFFFF"/>
                  </a:solidFill>
                </a:uFill>
                <a:latin typeface="Arial"/>
              </a:rPr>
              <a:t> a </a:t>
            </a:r>
            <a:r>
              <a:rPr lang="en-US" sz="1800" strike="noStrike" spc="-1" dirty="0" err="1">
                <a:uFill>
                  <a:solidFill>
                    <a:srgbClr val="FFFFFF"/>
                  </a:solidFill>
                </a:uFill>
                <a:latin typeface="Arial"/>
              </a:rPr>
              <a:t>pagine</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vicino</a:t>
            </a:r>
            <a:r>
              <a:rPr lang="en-US" sz="1800" strike="noStrike" spc="-1" dirty="0">
                <a:uFill>
                  <a:solidFill>
                    <a:srgbClr val="FFFFFF"/>
                  </a:solidFill>
                </a:uFill>
                <a:latin typeface="Arial"/>
              </a:rPr>
              <a:t> </a:t>
            </a:r>
            <a:r>
              <a:rPr lang="en-US" sz="1800" strike="noStrike" spc="-1" dirty="0" err="1">
                <a:uFill>
                  <a:solidFill>
                    <a:srgbClr val="FFFFFF"/>
                  </a:solidFill>
                </a:uFill>
                <a:latin typeface="Arial"/>
              </a:rPr>
              <a:t>alla</a:t>
            </a:r>
            <a:r>
              <a:rPr lang="en-US" sz="1800" strike="noStrike" spc="-1" dirty="0">
                <a:uFill>
                  <a:solidFill>
                    <a:srgbClr val="FFFFFF"/>
                  </a:solidFill>
                </a:uFill>
                <a:latin typeface="Arial"/>
              </a:rPr>
              <a:t> homepage.</a:t>
            </a:r>
          </a:p>
        </p:txBody>
      </p:sp>
    </p:spTree>
    <p:extLst>
      <p:ext uri="{BB962C8B-B14F-4D97-AF65-F5344CB8AC3E}">
        <p14:creationId xmlns:p14="http://schemas.microsoft.com/office/powerpoint/2010/main" val="180917453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Metodologia</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6</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167560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La </a:t>
            </a:r>
            <a:r>
              <a:rPr lang="en-US" spc="-1" dirty="0" err="1">
                <a:uFill>
                  <a:solidFill>
                    <a:srgbClr val="FFFFFF"/>
                  </a:solidFill>
                </a:uFill>
              </a:rPr>
              <a:t>metodologia</a:t>
            </a:r>
            <a:r>
              <a:rPr lang="en-US" spc="-1" dirty="0">
                <a:uFill>
                  <a:solidFill>
                    <a:srgbClr val="FFFFFF"/>
                  </a:solidFill>
                </a:uFill>
              </a:rPr>
              <a:t> </a:t>
            </a:r>
            <a:r>
              <a:rPr lang="en-US" spc="-1" dirty="0" err="1">
                <a:uFill>
                  <a:solidFill>
                    <a:srgbClr val="FFFFFF"/>
                  </a:solidFill>
                </a:uFill>
              </a:rPr>
              <a:t>definita</a:t>
            </a:r>
            <a:r>
              <a:rPr lang="en-US" spc="-1" dirty="0">
                <a:uFill>
                  <a:solidFill>
                    <a:srgbClr val="FFFFFF"/>
                  </a:solidFill>
                </a:uFill>
              </a:rPr>
              <a:t> in </a:t>
            </a:r>
            <a:r>
              <a:rPr lang="en-US" spc="-1" dirty="0" err="1">
                <a:uFill>
                  <a:solidFill>
                    <a:srgbClr val="FFFFFF"/>
                  </a:solidFill>
                </a:uFill>
              </a:rPr>
              <a:t>questa</a:t>
            </a:r>
            <a:r>
              <a:rPr lang="en-US" spc="-1" dirty="0">
                <a:uFill>
                  <a:solidFill>
                    <a:srgbClr val="FFFFFF"/>
                  </a:solidFill>
                </a:uFill>
              </a:rPr>
              <a:t> </a:t>
            </a:r>
            <a:r>
              <a:rPr lang="en-US" spc="-1" dirty="0" err="1">
                <a:uFill>
                  <a:solidFill>
                    <a:srgbClr val="FFFFFF"/>
                  </a:solidFill>
                </a:uFill>
              </a:rPr>
              <a:t>tesi</a:t>
            </a:r>
            <a:r>
              <a:rPr lang="en-US" spc="-1" dirty="0">
                <a:uFill>
                  <a:solidFill>
                    <a:srgbClr val="FFFFFF"/>
                  </a:solidFill>
                </a:uFill>
              </a:rPr>
              <a:t> è </a:t>
            </a:r>
            <a:r>
              <a:rPr lang="en-US" spc="-1" dirty="0" err="1">
                <a:uFill>
                  <a:solidFill>
                    <a:srgbClr val="FFFFFF"/>
                  </a:solidFill>
                </a:uFill>
              </a:rPr>
              <a:t>caratterizzata</a:t>
            </a:r>
            <a:r>
              <a:rPr lang="en-US" spc="-1" dirty="0">
                <a:uFill>
                  <a:solidFill>
                    <a:srgbClr val="FFFFFF"/>
                  </a:solidFill>
                </a:uFill>
              </a:rPr>
              <a:t> da 3 </a:t>
            </a:r>
            <a:r>
              <a:rPr lang="en-US" spc="-1" dirty="0" err="1">
                <a:uFill>
                  <a:solidFill>
                    <a:srgbClr val="FFFFFF"/>
                  </a:solidFill>
                </a:uFill>
              </a:rPr>
              <a:t>fasi</a:t>
            </a:r>
            <a:r>
              <a:rPr lang="en-US" spc="-1" dirty="0">
                <a:uFill>
                  <a:solidFill>
                    <a:srgbClr val="FFFFFF"/>
                  </a:solidFill>
                </a:uFill>
              </a:rPr>
              <a:t> </a:t>
            </a:r>
            <a:r>
              <a:rPr lang="en-US" spc="-1" dirty="0" err="1">
                <a:uFill>
                  <a:solidFill>
                    <a:srgbClr val="FFFFFF"/>
                  </a:solidFill>
                </a:uFill>
              </a:rPr>
              <a:t>principali</a:t>
            </a:r>
            <a:r>
              <a:rPr lang="en-US" spc="-1" dirty="0">
                <a:uFill>
                  <a:solidFill>
                    <a:srgbClr val="FFFFFF"/>
                  </a:solidFill>
                </a:uFill>
              </a:rPr>
              <a:t>:</a:t>
            </a:r>
          </a:p>
          <a:p>
            <a:pPr>
              <a:lnSpc>
                <a:spcPct val="100000"/>
              </a:lnSpc>
            </a:pPr>
            <a:endParaRPr lang="en-US" spc="-1" dirty="0">
              <a:uFill>
                <a:solidFill>
                  <a:srgbClr val="FFFFFF"/>
                </a:solidFill>
              </a:uFill>
            </a:endParaRPr>
          </a:p>
          <a:p>
            <a:pPr marL="342900" indent="-342900">
              <a:lnSpc>
                <a:spcPct val="100000"/>
              </a:lnSpc>
              <a:buFont typeface="+mj-lt"/>
              <a:buAutoNum type="arabicPeriod"/>
            </a:pPr>
            <a:r>
              <a:rPr lang="en-US" spc="-1" dirty="0">
                <a:uFill>
                  <a:solidFill>
                    <a:srgbClr val="FFFFFF"/>
                  </a:solidFill>
                </a:uFill>
              </a:rPr>
              <a:t>Crawling del </a:t>
            </a:r>
            <a:r>
              <a:rPr lang="en-US" spc="-1" dirty="0" err="1">
                <a:uFill>
                  <a:solidFill>
                    <a:srgbClr val="FFFFFF"/>
                  </a:solidFill>
                </a:uFill>
              </a:rPr>
              <a:t>sito</a:t>
            </a:r>
            <a:r>
              <a:rPr lang="en-US" spc="-1" dirty="0">
                <a:uFill>
                  <a:solidFill>
                    <a:srgbClr val="FFFFFF"/>
                  </a:solidFill>
                </a:uFill>
              </a:rPr>
              <a:t> Web</a:t>
            </a:r>
          </a:p>
          <a:p>
            <a:pPr marL="342900" indent="-342900">
              <a:buFont typeface="+mj-lt"/>
              <a:buAutoNum type="arabicPeriod"/>
            </a:pPr>
            <a:r>
              <a:rPr lang="it-IT" dirty="0"/>
              <a:t>​Feature </a:t>
            </a:r>
            <a:r>
              <a:rPr lang="it-IT" dirty="0" err="1"/>
              <a:t>construction</a:t>
            </a:r>
            <a:endParaRPr lang="it-IT" dirty="0"/>
          </a:p>
          <a:p>
            <a:pPr marL="342900" indent="-342900">
              <a:buFont typeface="+mj-lt"/>
              <a:buAutoNum type="arabicPeriod"/>
            </a:pPr>
            <a:r>
              <a:rPr lang="en-US" spc="-1" dirty="0">
                <a:uFill>
                  <a:solidFill>
                    <a:srgbClr val="FFFFFF"/>
                  </a:solidFill>
                </a:uFill>
              </a:rPr>
              <a:t>Clustering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p:txBody>
      </p:sp>
      <p:graphicFrame>
        <p:nvGraphicFramePr>
          <p:cNvPr id="7" name="Diagramma 6"/>
          <p:cNvGraphicFramePr/>
          <p:nvPr>
            <p:extLst>
              <p:ext uri="{D42A27DB-BD31-4B8C-83A1-F6EECF244321}">
                <p14:modId xmlns:p14="http://schemas.microsoft.com/office/powerpoint/2010/main" val="2827687291"/>
              </p:ext>
            </p:extLst>
          </p:nvPr>
        </p:nvGraphicFramePr>
        <p:xfrm>
          <a:off x="417240" y="3230088"/>
          <a:ext cx="8288640" cy="3034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0034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Crawling del </a:t>
            </a:r>
            <a:r>
              <a:rPr lang="en-US" sz="4400" b="0" strike="noStrike" spc="-1" dirty="0" err="1">
                <a:solidFill>
                  <a:srgbClr val="17375E"/>
                </a:solidFill>
                <a:uFill>
                  <a:solidFill>
                    <a:srgbClr val="FFFFFF"/>
                  </a:solidFill>
                </a:uFill>
                <a:latin typeface="Calibri"/>
                <a:ea typeface="DejaVu Sans"/>
              </a:rPr>
              <a:t>sito</a:t>
            </a:r>
            <a:r>
              <a:rPr lang="en-US" sz="4400" b="0" strike="noStrike" spc="-1" dirty="0">
                <a:solidFill>
                  <a:srgbClr val="17375E"/>
                </a:solidFill>
                <a:uFill>
                  <a:solidFill>
                    <a:srgbClr val="FFFFFF"/>
                  </a:solidFill>
                </a:uFill>
                <a:latin typeface="Calibri"/>
                <a:ea typeface="DejaVu Sans"/>
              </a:rPr>
              <a:t> Web</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7</a:t>
            </a:fld>
            <a:endParaRPr lang="en-US" sz="1800" b="0" strike="noStrike" spc="-1" dirty="0">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05" name="CustomShape 3"/>
              <p:cNvSpPr/>
              <p:nvPr/>
            </p:nvSpPr>
            <p:spPr>
              <a:xfrm>
                <a:off x="417240" y="1356840"/>
                <a:ext cx="4202261" cy="493708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nSpc>
                    <a:spcPct val="100000"/>
                  </a:lnSpc>
                  <a:buFont typeface="Arial" panose="020B0604020202020204" pitchFamily="34" charset="0"/>
                  <a:buChar char="•"/>
                </a:pPr>
                <a:r>
                  <a:rPr lang="en-US" spc="-1" dirty="0">
                    <a:uFill>
                      <a:solidFill>
                        <a:srgbClr val="FFFFFF"/>
                      </a:solidFill>
                    </a:uFill>
                  </a:rPr>
                  <a:t>Un </a:t>
                </a:r>
                <a:r>
                  <a:rPr lang="en-US" spc="-1" dirty="0">
                    <a:solidFill>
                      <a:srgbClr val="FF3333"/>
                    </a:solidFill>
                    <a:uFill>
                      <a:solidFill>
                        <a:srgbClr val="FFFFFF"/>
                      </a:solidFill>
                    </a:uFill>
                  </a:rPr>
                  <a:t>Crawler</a:t>
                </a:r>
                <a:r>
                  <a:rPr lang="en-US" spc="-1" dirty="0">
                    <a:uFill>
                      <a:solidFill>
                        <a:srgbClr val="FFFFFF"/>
                      </a:solidFill>
                    </a:uFill>
                  </a:rPr>
                  <a:t> è un software </a:t>
                </a:r>
                <a:r>
                  <a:rPr lang="en-US" spc="-1" dirty="0" err="1">
                    <a:uFill>
                      <a:solidFill>
                        <a:srgbClr val="FFFFFF"/>
                      </a:solidFill>
                    </a:uFill>
                  </a:rPr>
                  <a:t>automatizzato</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permette</a:t>
                </a:r>
                <a:r>
                  <a:rPr lang="en-US" spc="-1" dirty="0">
                    <a:uFill>
                      <a:solidFill>
                        <a:srgbClr val="FFFFFF"/>
                      </a:solidFill>
                    </a:uFill>
                  </a:rPr>
                  <a:t> </a:t>
                </a:r>
                <a:r>
                  <a:rPr lang="en-US" spc="-1" dirty="0" err="1">
                    <a:uFill>
                      <a:solidFill>
                        <a:srgbClr val="FFFFFF"/>
                      </a:solidFill>
                    </a:uFill>
                  </a:rPr>
                  <a:t>l’indicizzazione</a:t>
                </a:r>
                <a:r>
                  <a:rPr lang="en-US" spc="-1" dirty="0">
                    <a:uFill>
                      <a:solidFill>
                        <a:srgbClr val="FFFFFF"/>
                      </a:solidFill>
                    </a:uFill>
                  </a:rPr>
                  <a:t> </a:t>
                </a:r>
                <a:r>
                  <a:rPr lang="en-US" spc="-1" dirty="0" err="1">
                    <a:uFill>
                      <a:solidFill>
                        <a:srgbClr val="FFFFFF"/>
                      </a:solidFill>
                    </a:uFill>
                  </a:rPr>
                  <a:t>delle</a:t>
                </a:r>
                <a:r>
                  <a:rPr lang="en-US" spc="-1" dirty="0">
                    <a:uFill>
                      <a:solidFill>
                        <a:srgbClr val="FFFFFF"/>
                      </a:solidFill>
                    </a:uFill>
                  </a:rPr>
                  <a:t> </a:t>
                </a:r>
                <a:r>
                  <a:rPr lang="en-US" spc="-1" dirty="0" err="1">
                    <a:uFill>
                      <a:solidFill>
                        <a:srgbClr val="FFFFFF"/>
                      </a:solidFill>
                    </a:uFill>
                  </a:rPr>
                  <a:t>pagine</a:t>
                </a:r>
                <a:r>
                  <a:rPr lang="en-US" spc="-1" dirty="0">
                    <a:uFill>
                      <a:solidFill>
                        <a:srgbClr val="FFFFFF"/>
                      </a:solidFill>
                    </a:uFill>
                  </a:rPr>
                  <a:t> Web.</a:t>
                </a: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Tecniche</a:t>
                </a:r>
                <a:r>
                  <a:rPr lang="en-US" spc="-1" dirty="0">
                    <a:uFill>
                      <a:solidFill>
                        <a:srgbClr val="FFFFFF"/>
                      </a:solidFill>
                    </a:uFill>
                  </a:rPr>
                  <a:t> di Crawling:</a:t>
                </a:r>
              </a:p>
              <a:p>
                <a:pPr marL="742950" lvl="1" indent="-285750">
                  <a:buFont typeface="Arial" panose="020B0604020202020204" pitchFamily="34" charset="0"/>
                  <a:buChar char="•"/>
                </a:pPr>
                <a:r>
                  <a:rPr lang="en-US" spc="-1" dirty="0" err="1">
                    <a:uFill>
                      <a:solidFill>
                        <a:srgbClr val="FFFFFF"/>
                      </a:solidFill>
                    </a:uFill>
                  </a:rPr>
                  <a:t>Tradizionale</a:t>
                </a:r>
                <a:endParaRPr lang="en-US" spc="-1" dirty="0">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Vincolo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solidFill>
                      <a:srgbClr val="FF3333"/>
                    </a:solidFill>
                    <a:uFill>
                      <a:solidFill>
                        <a:srgbClr val="FFFFFF"/>
                      </a:solidFill>
                    </a:uFill>
                  </a:rPr>
                  <a:t>Liste</a:t>
                </a:r>
                <a:r>
                  <a:rPr lang="en-US" spc="-1" dirty="0">
                    <a:solidFill>
                      <a:srgbClr val="FF3333"/>
                    </a:solidFill>
                    <a:uFill>
                      <a:solidFill>
                        <a:srgbClr val="FFFFFF"/>
                      </a:solidFill>
                    </a:uFill>
                  </a:rPr>
                  <a:t> Web</a:t>
                </a:r>
              </a:p>
              <a:p>
                <a:pPr marL="285750" indent="-285750">
                  <a:lnSpc>
                    <a:spcPct val="100000"/>
                  </a:lnSpc>
                  <a:buFont typeface="Arial" panose="020B0604020202020204" pitchFamily="34" charset="0"/>
                  <a:buChar char="•"/>
                </a:pPr>
                <a:endParaRPr lang="en-US" spc="-1" dirty="0">
                  <a:solidFill>
                    <a:srgbClr val="FF3333"/>
                  </a:solidFill>
                  <a:uFill>
                    <a:solidFill>
                      <a:srgbClr val="FFFFFF"/>
                    </a:solidFill>
                  </a:uFill>
                </a:endParaRPr>
              </a:p>
              <a:p>
                <a:pPr marL="285750" indent="-285750">
                  <a:lnSpc>
                    <a:spcPct val="100000"/>
                  </a:lnSpc>
                  <a:buFont typeface="Arial" panose="020B0604020202020204" pitchFamily="34" charset="0"/>
                  <a:buChar char="•"/>
                </a:pPr>
                <a:r>
                  <a:rPr lang="en-US" spc="-1" dirty="0">
                    <a:uFill>
                      <a:solidFill>
                        <a:srgbClr val="FFFFFF"/>
                      </a:solidFill>
                    </a:uFill>
                  </a:rPr>
                  <a:t>Dato un </a:t>
                </a:r>
                <a:r>
                  <a:rPr lang="en-US" spc="-1" dirty="0" err="1">
                    <a:uFill>
                      <a:solidFill>
                        <a:srgbClr val="FFFFFF"/>
                      </a:solidFill>
                    </a:uFill>
                  </a:rPr>
                  <a:t>grafo</a:t>
                </a:r>
                <a:r>
                  <a:rPr lang="en-US" spc="-1" dirty="0">
                    <a:uFill>
                      <a:solidFill>
                        <a:srgbClr val="FFFFFF"/>
                      </a:solidFill>
                    </a:uFill>
                  </a:rPr>
                  <a:t> Web </a:t>
                </a:r>
                <a14:m>
                  <m:oMath xmlns:m="http://schemas.openxmlformats.org/officeDocument/2006/math">
                    <m:r>
                      <a:rPr lang="it-IT" i="1" spc="-1">
                        <a:uFill>
                          <a:solidFill>
                            <a:srgbClr val="FFFFFF"/>
                          </a:solidFill>
                        </a:uFill>
                        <a:latin typeface="Cambria Math" panose="02040503050406030204" pitchFamily="18" charset="0"/>
                      </a:rPr>
                      <m:t>𝐺</m:t>
                    </m:r>
                    <m:r>
                      <a:rPr lang="it-IT" i="1" spc="-1">
                        <a:uFill>
                          <a:solidFill>
                            <a:srgbClr val="FFFFFF"/>
                          </a:solidFill>
                        </a:uFill>
                        <a:latin typeface="Cambria Math" panose="02040503050406030204" pitchFamily="18" charset="0"/>
                      </a:rPr>
                      <m:t>=(</m:t>
                    </m:r>
                    <m:r>
                      <a:rPr lang="it-IT" i="1" spc="-1">
                        <a:uFill>
                          <a:solidFill>
                            <a:srgbClr val="FFFFFF"/>
                          </a:solidFill>
                        </a:uFill>
                        <a:latin typeface="Cambria Math" panose="02040503050406030204" pitchFamily="18" charset="0"/>
                      </a:rPr>
                      <m:t>𝑉</m:t>
                    </m:r>
                    <m:r>
                      <a:rPr lang="it-IT" i="1" spc="-1">
                        <a:uFill>
                          <a:solidFill>
                            <a:srgbClr val="FFFFFF"/>
                          </a:solidFill>
                        </a:uFill>
                        <a:latin typeface="Cambria Math" panose="02040503050406030204" pitchFamily="18" charset="0"/>
                      </a:rPr>
                      <m:t>, </m:t>
                    </m:r>
                    <m:r>
                      <a:rPr lang="it-IT" i="1" spc="-1">
                        <a:uFill>
                          <a:solidFill>
                            <a:srgbClr val="FFFFFF"/>
                          </a:solidFill>
                        </a:uFill>
                        <a:latin typeface="Cambria Math" panose="02040503050406030204" pitchFamily="18" charset="0"/>
                      </a:rPr>
                      <m:t>𝐸</m:t>
                    </m:r>
                    <m:r>
                      <a:rPr lang="it-IT" i="1" spc="-1">
                        <a:uFill>
                          <a:solidFill>
                            <a:srgbClr val="FFFFFF"/>
                          </a:solidFill>
                        </a:uFill>
                        <a:latin typeface="Cambria Math" panose="02040503050406030204" pitchFamily="18" charset="0"/>
                      </a:rPr>
                      <m:t>)</m:t>
                    </m:r>
                  </m:oMath>
                </a14:m>
                <a:r>
                  <a:rPr lang="en-US" spc="-1" dirty="0">
                    <a:uFill>
                      <a:solidFill>
                        <a:srgbClr val="FFFFFF"/>
                      </a:solidFill>
                    </a:uFill>
                  </a:rPr>
                  <a:t>,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estratto</a:t>
                </a:r>
                <a:r>
                  <a:rPr lang="en-US" spc="-1" dirty="0">
                    <a:uFill>
                      <a:solidFill>
                        <a:srgbClr val="FFFFFF"/>
                      </a:solidFill>
                    </a:uFill>
                  </a:rPr>
                  <a:t> un </a:t>
                </a:r>
                <a:r>
                  <a:rPr lang="en-US" spc="-1" dirty="0" err="1">
                    <a:uFill>
                      <a:solidFill>
                        <a:srgbClr val="FFFFFF"/>
                      </a:solidFill>
                    </a:uFill>
                  </a:rPr>
                  <a:t>sottografo</a:t>
                </a:r>
                <a:r>
                  <a:rPr lang="en-US" spc="-1" dirty="0">
                    <a:uFill>
                      <a:solidFill>
                        <a:srgbClr val="FFFFFF"/>
                      </a:solidFill>
                    </a:uFill>
                  </a:rPr>
                  <a:t> G’ = (V’, E’) </a:t>
                </a:r>
                <a:r>
                  <a:rPr lang="en-US" spc="-1" dirty="0" err="1">
                    <a:uFill>
                      <a:solidFill>
                        <a:srgbClr val="FFFFFF"/>
                      </a:solidFill>
                    </a:uFill>
                  </a:rPr>
                  <a:t>avente</a:t>
                </a:r>
                <a:endParaRPr lang="en-US" spc="-1" dirty="0">
                  <a:uFill>
                    <a:solidFill>
                      <a:srgbClr val="FFFFFF"/>
                    </a:solidFill>
                  </a:uFill>
                </a:endParaRPr>
              </a:p>
              <a:p>
                <a:pPr>
                  <a:lnSpc>
                    <a:spcPct val="100000"/>
                  </a:lnSpc>
                </a:pPr>
                <a14:m>
                  <m:oMathPara xmlns:m="http://schemas.openxmlformats.org/officeDocument/2006/math">
                    <m:oMathParaPr>
                      <m:jc m:val="centerGroup"/>
                    </m:oMathParaPr>
                    <m:oMath xmlns:m="http://schemas.openxmlformats.org/officeDocument/2006/math">
                      <m:sSup>
                        <m:sSupPr>
                          <m:ctrlPr>
                            <a:rPr lang="it-IT" b="0" i="1" spc="-1" smtClean="0">
                              <a:solidFill>
                                <a:schemeClr val="tx1"/>
                              </a:solidFill>
                              <a:uFill>
                                <a:solidFill>
                                  <a:srgbClr val="FFFFFF"/>
                                </a:solidFill>
                              </a:uFill>
                              <a:latin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rPr>
                            <m:t>𝑉</m:t>
                          </m:r>
                        </m:e>
                        <m:sup>
                          <m:r>
                            <a:rPr lang="it-IT" b="0" i="1" spc="-1" smtClean="0">
                              <a:solidFill>
                                <a:schemeClr val="tx1"/>
                              </a:solidFill>
                              <a:uFill>
                                <a:solidFill>
                                  <a:srgbClr val="FFFFFF"/>
                                </a:solidFill>
                              </a:uFill>
                              <a:latin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𝑉</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 </m:t>
                      </m:r>
                      <m:sSup>
                        <m:sSupPr>
                          <m:ctrlP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ctrlPr>
                        </m:sSupPr>
                        <m:e>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e>
                        <m: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sup>
                      </m:sSup>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m:t>
                      </m:r>
                      <m:r>
                        <a:rPr lang="it-IT" b="0" i="1" spc="-1" smtClean="0">
                          <a:solidFill>
                            <a:schemeClr val="tx1"/>
                          </a:solidFill>
                          <a:uFill>
                            <a:solidFill>
                              <a:srgbClr val="FFFFFF"/>
                            </a:solidFill>
                          </a:uFill>
                          <a:latin typeface="Cambria Math" panose="02040503050406030204" pitchFamily="18" charset="0"/>
                          <a:ea typeface="Cambria Math" panose="02040503050406030204" pitchFamily="18" charset="0"/>
                        </a:rPr>
                        <m:t>𝐸</m:t>
                      </m:r>
                    </m:oMath>
                  </m:oMathPara>
                </a14:m>
                <a:endParaRPr lang="en-US" spc="-1" dirty="0">
                  <a:solidFill>
                    <a:schemeClr val="tx1"/>
                  </a:solidFill>
                  <a:uFill>
                    <a:solidFill>
                      <a:srgbClr val="FFFFFF"/>
                    </a:solidFill>
                  </a:uFill>
                </a:endParaRPr>
              </a:p>
              <a:p>
                <a:pPr>
                  <a:lnSpc>
                    <a:spcPct val="100000"/>
                  </a:lnSpc>
                </a:pPr>
                <a:endParaRPr lang="en-US" spc="-1" dirty="0">
                  <a:uFill>
                    <a:solidFill>
                      <a:srgbClr val="FFFFFF"/>
                    </a:solidFill>
                  </a:uFill>
                </a:endParaRPr>
              </a:p>
              <a:p>
                <a:pPr marL="285750" indent="-285750">
                  <a:lnSpc>
                    <a:spcPct val="100000"/>
                  </a:lnSpc>
                  <a:buFont typeface="Arial" panose="020B0604020202020204" pitchFamily="34" charset="0"/>
                  <a:buChar char="•"/>
                </a:pPr>
                <a:r>
                  <a:rPr lang="en-US" spc="-1" dirty="0" err="1">
                    <a:uFill>
                      <a:solidFill>
                        <a:srgbClr val="FFFFFF"/>
                      </a:solidFill>
                    </a:uFill>
                  </a:rPr>
                  <a:t>Gli</a:t>
                </a:r>
                <a:r>
                  <a:rPr lang="en-US" spc="-1" dirty="0">
                    <a:uFill>
                      <a:solidFill>
                        <a:srgbClr val="FFFFFF"/>
                      </a:solidFill>
                    </a:uFill>
                  </a:rPr>
                  <a:t> URL </a:t>
                </a:r>
                <a:r>
                  <a:rPr lang="en-US" spc="-1" dirty="0" err="1">
                    <a:uFill>
                      <a:solidFill>
                        <a:srgbClr val="FFFFFF"/>
                      </a:solidFill>
                    </a:uFill>
                  </a:rPr>
                  <a:t>vanno</a:t>
                </a:r>
                <a:r>
                  <a:rPr lang="en-US" spc="-1" dirty="0">
                    <a:uFill>
                      <a:solidFill>
                        <a:srgbClr val="FFFFFF"/>
                      </a:solidFill>
                    </a:uFill>
                  </a:rPr>
                  <a:t> </a:t>
                </a:r>
                <a:r>
                  <a:rPr lang="en-US" spc="-1" dirty="0" err="1">
                    <a:solidFill>
                      <a:srgbClr val="FF3333"/>
                    </a:solidFill>
                    <a:uFill>
                      <a:solidFill>
                        <a:srgbClr val="FFFFFF"/>
                      </a:solidFill>
                    </a:uFill>
                  </a:rPr>
                  <a:t>normalizzati</a:t>
                </a:r>
                <a:r>
                  <a:rPr lang="en-US" spc="-1" dirty="0">
                    <a:uFill>
                      <a:solidFill>
                        <a:srgbClr val="FFFFFF"/>
                      </a:solidFill>
                    </a:uFill>
                  </a:rPr>
                  <a:t> per </a:t>
                </a:r>
                <a:r>
                  <a:rPr lang="en-US" spc="-1" dirty="0" err="1">
                    <a:uFill>
                      <a:solidFill>
                        <a:srgbClr val="FFFFFF"/>
                      </a:solidFill>
                    </a:uFill>
                  </a:rPr>
                  <a:t>evitare</a:t>
                </a:r>
                <a:r>
                  <a:rPr lang="en-US" spc="-1" dirty="0">
                    <a:uFill>
                      <a:solidFill>
                        <a:srgbClr val="FFFFFF"/>
                      </a:solidFill>
                    </a:uFill>
                  </a:rPr>
                  <a:t> </a:t>
                </a:r>
                <a:r>
                  <a:rPr lang="en-US" spc="-1" dirty="0" err="1">
                    <a:uFill>
                      <a:solidFill>
                        <a:srgbClr val="FFFFFF"/>
                      </a:solidFill>
                    </a:uFill>
                  </a:rPr>
                  <a:t>che</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Crawler li </a:t>
                </a:r>
                <a:r>
                  <a:rPr lang="en-US" spc="-1" dirty="0" err="1">
                    <a:uFill>
                      <a:solidFill>
                        <a:srgbClr val="FFFFFF"/>
                      </a:solidFill>
                    </a:uFill>
                  </a:rPr>
                  <a:t>analizzi</a:t>
                </a:r>
                <a:r>
                  <a:rPr lang="en-US" spc="-1" dirty="0">
                    <a:uFill>
                      <a:solidFill>
                        <a:srgbClr val="FFFFFF"/>
                      </a:solidFill>
                    </a:uFill>
                  </a:rPr>
                  <a:t> </a:t>
                </a:r>
                <a:r>
                  <a:rPr lang="en-US" spc="-1" dirty="0" err="1">
                    <a:uFill>
                      <a:solidFill>
                        <a:srgbClr val="FFFFFF"/>
                      </a:solidFill>
                    </a:uFill>
                  </a:rPr>
                  <a:t>più</a:t>
                </a:r>
                <a:r>
                  <a:rPr lang="en-US" spc="-1" dirty="0">
                    <a:uFill>
                      <a:solidFill>
                        <a:srgbClr val="FFFFFF"/>
                      </a:solidFill>
                    </a:uFill>
                  </a:rPr>
                  <a:t> di </a:t>
                </a:r>
                <a:r>
                  <a:rPr lang="en-US" spc="-1" dirty="0" err="1">
                    <a:uFill>
                      <a:solidFill>
                        <a:srgbClr val="FFFFFF"/>
                      </a:solidFill>
                    </a:uFill>
                  </a:rPr>
                  <a:t>una</a:t>
                </a:r>
                <a:r>
                  <a:rPr lang="en-US" spc="-1" dirty="0">
                    <a:uFill>
                      <a:solidFill>
                        <a:srgbClr val="FFFFFF"/>
                      </a:solidFill>
                    </a:uFill>
                  </a:rPr>
                  <a:t>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Esempio</a:t>
                </a:r>
                <a:r>
                  <a:rPr lang="en-US" spc="-1" dirty="0">
                    <a:uFill>
                      <a:solidFill>
                        <a:srgbClr val="FFFFFF"/>
                      </a:solidFill>
                    </a:uFill>
                  </a:rPr>
                  <a:t>:</a:t>
                </a:r>
              </a:p>
              <a:p>
                <a:r>
                  <a:rPr lang="en-US" spc="-1" dirty="0">
                    <a:uFill>
                      <a:solidFill>
                        <a:srgbClr val="FFFFFF"/>
                      </a:solidFill>
                    </a:uFill>
                  </a:rPr>
                  <a:t>    </a:t>
                </a:r>
                <a:r>
                  <a:rPr lang="it-IT" dirty="0">
                    <a:effectLst>
                      <a:outerShdw blurRad="38100" dist="38100" dir="2700000" algn="tl">
                        <a:srgbClr val="000000">
                          <a:alpha val="43137"/>
                        </a:srgbClr>
                      </a:outerShdw>
                    </a:effectLst>
                  </a:rPr>
                  <a:t>http://www.facebook.com/</a:t>
                </a:r>
              </a:p>
              <a:p>
                <a:r>
                  <a:rPr lang="it-IT" dirty="0"/>
                  <a:t>    </a:t>
                </a:r>
                <a:r>
                  <a:rPr lang="it-IT" dirty="0">
                    <a:effectLst>
                      <a:outerShdw blurRad="38100" dist="38100" dir="2700000" algn="tl">
                        <a:srgbClr val="000000">
                          <a:alpha val="43137"/>
                        </a:srgbClr>
                      </a:outerShdw>
                    </a:effectLst>
                  </a:rPr>
                  <a:t>facebook.com/</a:t>
                </a:r>
                <a:endParaRPr lang="en-US" spc="-1" dirty="0">
                  <a:effectLst>
                    <a:outerShdw blurRad="38100" dist="38100" dir="2700000" algn="tl">
                      <a:srgbClr val="000000">
                        <a:alpha val="43137"/>
                      </a:srgbClr>
                    </a:outerShdw>
                  </a:effectLst>
                  <a:uFill>
                    <a:solidFill>
                      <a:srgbClr val="FFFFFF"/>
                    </a:solidFill>
                  </a:uFill>
                </a:endParaRPr>
              </a:p>
            </p:txBody>
          </p:sp>
        </mc:Choice>
        <mc:Fallback xmlns="">
          <p:sp>
            <p:nvSpPr>
              <p:cNvPr id="205" name="CustomShape 3"/>
              <p:cNvSpPr>
                <a:spLocks noRot="1" noChangeAspect="1" noMove="1" noResize="1" noEditPoints="1" noAdjustHandles="1" noChangeArrowheads="1" noChangeShapeType="1" noTextEdit="1"/>
              </p:cNvSpPr>
              <p:nvPr/>
            </p:nvSpPr>
            <p:spPr>
              <a:xfrm>
                <a:off x="417240" y="1356840"/>
                <a:ext cx="4202261" cy="4937082"/>
              </a:xfrm>
              <a:prstGeom prst="rect">
                <a:avLst/>
              </a:prstGeom>
              <a:blipFill>
                <a:blip r:embed="rId3"/>
                <a:stretch>
                  <a:fillRect l="-870" t="-742" r="-2609" b="-4450"/>
                </a:stretch>
              </a:blipFill>
              <a:ln>
                <a:noFill/>
              </a:ln>
            </p:spPr>
            <p:txBody>
              <a:bodyPr/>
              <a:lstStyle/>
              <a:p>
                <a:r>
                  <a:rPr lang="it-IT">
                    <a:noFill/>
                  </a:rPr>
                  <a:t> </a:t>
                </a:r>
              </a:p>
            </p:txBody>
          </p:sp>
        </mc:Fallback>
      </mc:AlternateContent>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073" y="1098468"/>
            <a:ext cx="4150426" cy="5362705"/>
          </a:xfrm>
          <a:prstGeom prst="rect">
            <a:avLst/>
          </a:prstGeom>
        </p:spPr>
      </p:pic>
    </p:spTree>
    <p:extLst>
      <p:ext uri="{BB962C8B-B14F-4D97-AF65-F5344CB8AC3E}">
        <p14:creationId xmlns:p14="http://schemas.microsoft.com/office/powerpoint/2010/main" val="11055416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a:solidFill>
                  <a:srgbClr val="17375E"/>
                </a:solidFill>
                <a:uFill>
                  <a:solidFill>
                    <a:srgbClr val="FFFFFF"/>
                  </a:solidFill>
                </a:uFill>
                <a:latin typeface="Calibri"/>
                <a:ea typeface="DejaVu Sans"/>
              </a:rPr>
              <a:t>Feature construction</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8</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8288640" cy="4739442"/>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Una </a:t>
            </a:r>
            <a:r>
              <a:rPr lang="en-US" spc="-1" dirty="0" err="1">
                <a:uFill>
                  <a:solidFill>
                    <a:srgbClr val="FFFFFF"/>
                  </a:solidFill>
                </a:uFill>
              </a:rPr>
              <a:t>volta</a:t>
            </a:r>
            <a:r>
              <a:rPr lang="en-US" spc="-1" dirty="0">
                <a:uFill>
                  <a:solidFill>
                    <a:srgbClr val="FFFFFF"/>
                  </a:solidFill>
                </a:uFill>
              </a:rPr>
              <a:t> </a:t>
            </a:r>
            <a:r>
              <a:rPr lang="en-US" spc="-1" dirty="0" err="1">
                <a:uFill>
                  <a:solidFill>
                    <a:srgbClr val="FFFFFF"/>
                  </a:solidFill>
                </a:uFill>
              </a:rPr>
              <a:t>concluso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processo</a:t>
            </a:r>
            <a:r>
              <a:rPr lang="en-US" spc="-1" dirty="0">
                <a:uFill>
                  <a:solidFill>
                    <a:srgbClr val="FFFFFF"/>
                  </a:solidFill>
                </a:uFill>
              </a:rPr>
              <a:t> di Crawling, </a:t>
            </a: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prodotto</a:t>
            </a:r>
            <a:r>
              <a:rPr lang="en-US" spc="-1" dirty="0">
                <a:uFill>
                  <a:solidFill>
                    <a:srgbClr val="FFFFFF"/>
                  </a:solidFill>
                </a:uFill>
              </a:rPr>
              <a:t>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e </a:t>
            </a:r>
            <a:r>
              <a:rPr lang="en-US" spc="-1" dirty="0" err="1">
                <a:uFill>
                  <a:solidFill>
                    <a:srgbClr val="FFFFFF"/>
                  </a:solidFill>
                </a:uFill>
              </a:rPr>
              <a:t>il</a:t>
            </a:r>
            <a:r>
              <a:rPr lang="en-US" spc="-1" dirty="0">
                <a:uFill>
                  <a:solidFill>
                    <a:srgbClr val="FFFFFF"/>
                  </a:solidFill>
                </a:uFill>
              </a:rPr>
              <a:t> </a:t>
            </a:r>
            <a:r>
              <a:rPr lang="en-US" spc="-1" dirty="0" err="1">
                <a:uFill>
                  <a:solidFill>
                    <a:srgbClr val="FFFFFF"/>
                  </a:solidFill>
                </a:uFill>
              </a:rPr>
              <a:t>contenuto</a:t>
            </a:r>
            <a:r>
              <a:rPr lang="en-US" spc="-1" dirty="0">
                <a:uFill>
                  <a:solidFill>
                    <a:srgbClr val="FFFFFF"/>
                  </a:solidFill>
                </a:uFill>
              </a:rPr>
              <a:t> </a:t>
            </a:r>
            <a:r>
              <a:rPr lang="en-US" spc="-1" dirty="0" err="1">
                <a:uFill>
                  <a:solidFill>
                    <a:srgbClr val="FFFFFF"/>
                  </a:solidFill>
                </a:uFill>
              </a:rPr>
              <a:t>testuale</a:t>
            </a:r>
            <a:r>
              <a:rPr lang="en-US" spc="-1" dirty="0">
                <a:uFill>
                  <a:solidFill>
                    <a:srgbClr val="FFFFFF"/>
                  </a:solidFill>
                </a:uFill>
              </a:rPr>
              <a:t> di </a:t>
            </a:r>
            <a:r>
              <a:rPr lang="en-US" spc="-1" dirty="0" err="1">
                <a:uFill>
                  <a:solidFill>
                    <a:srgbClr val="FFFFFF"/>
                  </a:solidFill>
                </a:uFill>
              </a:rPr>
              <a:t>ogni</a:t>
            </a:r>
            <a:r>
              <a:rPr lang="en-US" spc="-1" dirty="0">
                <a:uFill>
                  <a:solidFill>
                    <a:srgbClr val="FFFFFF"/>
                  </a:solidFill>
                </a:uFill>
              </a:rPr>
              <a:t> </a:t>
            </a:r>
            <a:r>
              <a:rPr lang="en-US" spc="-1" dirty="0" err="1">
                <a:uFill>
                  <a:solidFill>
                    <a:srgbClr val="FFFFFF"/>
                  </a:solidFill>
                </a:uFill>
              </a:rPr>
              <a:t>singola</a:t>
            </a:r>
            <a:r>
              <a:rPr lang="en-US" spc="-1" dirty="0">
                <a:uFill>
                  <a:solidFill>
                    <a:srgbClr val="FFFFFF"/>
                  </a:solidFill>
                </a:uFill>
              </a:rPr>
              <a:t> </a:t>
            </a:r>
            <a:r>
              <a:rPr lang="en-US" spc="-1" dirty="0" err="1">
                <a:uFill>
                  <a:solidFill>
                    <a:srgbClr val="FFFFFF"/>
                  </a:solidFill>
                </a:uFill>
              </a:rPr>
              <a:t>pagina</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Viene</a:t>
            </a:r>
            <a:r>
              <a:rPr lang="en-US" spc="-1" dirty="0">
                <a:uFill>
                  <a:solidFill>
                    <a:srgbClr val="FFFFFF"/>
                  </a:solidFill>
                </a:uFill>
              </a:rPr>
              <a:t> </a:t>
            </a:r>
            <a:r>
              <a:rPr lang="en-US" spc="-1" dirty="0" err="1">
                <a:uFill>
                  <a:solidFill>
                    <a:srgbClr val="FFFFFF"/>
                  </a:solidFill>
                </a:uFill>
              </a:rPr>
              <a:t>costruito</a:t>
            </a:r>
            <a:r>
              <a:rPr lang="en-US" spc="-1" dirty="0">
                <a:uFill>
                  <a:solidFill>
                    <a:srgbClr val="FFFFFF"/>
                  </a:solidFill>
                </a:uFill>
              </a:rPr>
              <a:t> un dataset </a:t>
            </a:r>
            <a:r>
              <a:rPr lang="en-US" spc="-1" dirty="0" err="1">
                <a:uFill>
                  <a:solidFill>
                    <a:srgbClr val="FFFFFF"/>
                  </a:solidFill>
                </a:uFill>
              </a:rPr>
              <a:t>basato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rappresentazioni</a:t>
            </a:r>
            <a:r>
              <a:rPr lang="en-US" spc="-1" dirty="0">
                <a:uFill>
                  <a:solidFill>
                    <a:srgbClr val="FFFFFF"/>
                  </a:solidFill>
                </a:uFill>
              </a:rPr>
              <a:t> </a:t>
            </a:r>
            <a:r>
              <a:rPr lang="en-US" spc="-1" dirty="0" err="1">
                <a:uFill>
                  <a:solidFill>
                    <a:srgbClr val="FFFFFF"/>
                  </a:solidFill>
                </a:uFill>
              </a:rPr>
              <a:t>vettoriali</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standard</a:t>
            </a:r>
          </a:p>
          <a:p>
            <a:pPr marL="742950" lvl="1" indent="-285750">
              <a:buFont typeface="Arial" panose="020B0604020202020204" pitchFamily="34" charset="0"/>
              <a:buChar char="•"/>
            </a:pPr>
            <a:r>
              <a:rPr lang="en-US" spc="-1" dirty="0">
                <a:uFill>
                  <a:solidFill>
                    <a:srgbClr val="FFFFFF"/>
                  </a:solidFill>
                </a:uFill>
              </a:rPr>
              <a:t>Word2Vec Skip-Gram </a:t>
            </a:r>
            <a:r>
              <a:rPr lang="en-US" spc="-1" dirty="0" err="1">
                <a:uFill>
                  <a:solidFill>
                    <a:srgbClr val="FFFFFF"/>
                  </a:solidFill>
                </a:uFill>
              </a:rPr>
              <a:t>modificato</a:t>
            </a:r>
            <a:r>
              <a:rPr lang="en-US" spc="-1" dirty="0">
                <a:uFill>
                  <a:solidFill>
                    <a:srgbClr val="FFFFFF"/>
                  </a:solidFill>
                </a:uFill>
              </a:rPr>
              <a:t>, </a:t>
            </a:r>
            <a:r>
              <a:rPr lang="en-US" spc="-1" dirty="0" err="1">
                <a:uFill>
                  <a:solidFill>
                    <a:srgbClr val="FFFFFF"/>
                  </a:solidFill>
                </a:uFill>
              </a:rPr>
              <a:t>applicato</a:t>
            </a:r>
            <a:r>
              <a:rPr lang="en-US" spc="-1" dirty="0">
                <a:uFill>
                  <a:solidFill>
                    <a:srgbClr val="FFFFFF"/>
                  </a:solidFill>
                </a:uFill>
              </a:rPr>
              <a:t> </a:t>
            </a:r>
            <a:r>
              <a:rPr lang="en-US" spc="-1" dirty="0" err="1">
                <a:uFill>
                  <a:solidFill>
                    <a:srgbClr val="FFFFFF"/>
                  </a:solidFill>
                </a:uFill>
              </a:rPr>
              <a:t>sulle</a:t>
            </a:r>
            <a:r>
              <a:rPr lang="en-US" spc="-1" dirty="0">
                <a:uFill>
                  <a:solidFill>
                    <a:srgbClr val="FFFFFF"/>
                  </a:solidFill>
                </a:uFill>
              </a:rPr>
              <a:t> </a:t>
            </a:r>
            <a:r>
              <a:rPr lang="en-US" spc="-1" dirty="0" err="1">
                <a:uFill>
                  <a:solidFill>
                    <a:srgbClr val="FFFFFF"/>
                  </a:solidFill>
                </a:uFill>
              </a:rPr>
              <a:t>sequenze</a:t>
            </a:r>
            <a:r>
              <a:rPr lang="en-US" spc="-1" dirty="0">
                <a:uFill>
                  <a:solidFill>
                    <a:srgbClr val="FFFFFF"/>
                  </a:solidFill>
                </a:uFill>
              </a:rPr>
              <a:t> di URL generate </a:t>
            </a:r>
            <a:r>
              <a:rPr lang="en-US" spc="-1" dirty="0" err="1">
                <a:uFill>
                  <a:solidFill>
                    <a:srgbClr val="FFFFFF"/>
                  </a:solidFill>
                </a:uFill>
              </a:rPr>
              <a:t>attraverso</a:t>
            </a:r>
            <a:r>
              <a:rPr lang="en-US" spc="-1" dirty="0">
                <a:uFill>
                  <a:solidFill>
                    <a:srgbClr val="FFFFFF"/>
                  </a:solidFill>
                </a:uFill>
              </a:rPr>
              <a:t> Random Walk a </a:t>
            </a:r>
            <a:r>
              <a:rPr lang="en-US" spc="-1" dirty="0" err="1">
                <a:uFill>
                  <a:solidFill>
                    <a:srgbClr val="FFFFFF"/>
                  </a:solidFill>
                </a:uFill>
              </a:rPr>
              <a:t>partenza</a:t>
            </a:r>
            <a:r>
              <a:rPr lang="en-US" spc="-1" dirty="0">
                <a:uFill>
                  <a:solidFill>
                    <a:srgbClr val="FFFFFF"/>
                  </a:solidFill>
                </a:uFill>
              </a:rPr>
              <a:t> </a:t>
            </a:r>
            <a:r>
              <a:rPr lang="en-US" spc="-1" dirty="0" err="1">
                <a:uFill>
                  <a:solidFill>
                    <a:srgbClr val="FFFFFF"/>
                  </a:solidFill>
                </a:uFill>
              </a:rPr>
              <a:t>fissa</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LINE</a:t>
            </a:r>
          </a:p>
          <a:p>
            <a:pPr marL="285750" indent="-285750">
              <a:lnSpc>
                <a:spcPct val="100000"/>
              </a:lnSpc>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alle</a:t>
            </a:r>
            <a:r>
              <a:rPr lang="en-US" spc="-1" dirty="0">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solidFill>
                <a:srgbClr val="FF3333"/>
              </a:solidFill>
              <a:uFill>
                <a:solidFill>
                  <a:srgbClr val="FFFFFF"/>
                </a:solidFill>
              </a:uFill>
            </a:endParaRPr>
          </a:p>
          <a:p>
            <a:pPr marL="742950" lvl="1" indent="-285750">
              <a:buFont typeface="Arial" panose="020B0604020202020204" pitchFamily="34" charset="0"/>
              <a:buChar char="•"/>
            </a:pPr>
            <a:r>
              <a:rPr lang="en-US" spc="-1" dirty="0" err="1">
                <a:uFill>
                  <a:solidFill>
                    <a:srgbClr val="FFFFFF"/>
                  </a:solidFill>
                </a:uFill>
              </a:rPr>
              <a:t>Tf-Idf</a:t>
            </a:r>
            <a:endParaRPr lang="en-US" spc="-1" dirty="0">
              <a:uFill>
                <a:solidFill>
                  <a:srgbClr val="FFFFFF"/>
                </a:solidFill>
              </a:uFill>
            </a:endParaRPr>
          </a:p>
          <a:p>
            <a:pPr marL="742950" lvl="1" indent="-285750">
              <a:buFont typeface="Arial" panose="020B0604020202020204" pitchFamily="34" charset="0"/>
              <a:buChar char="•"/>
            </a:pPr>
            <a:r>
              <a:rPr lang="en-US" spc="-1" dirty="0">
                <a:uFill>
                  <a:solidFill>
                    <a:srgbClr val="FFFFFF"/>
                  </a:solidFill>
                </a:uFill>
              </a:rPr>
              <a:t>Doc2Vec</a:t>
            </a:r>
          </a:p>
          <a:p>
            <a:pPr marL="285750" indent="-285750">
              <a:buFont typeface="Arial" panose="020B0604020202020204" pitchFamily="34" charset="0"/>
              <a:buChar char="•"/>
            </a:pPr>
            <a:r>
              <a:rPr lang="en-US" spc="-1" dirty="0">
                <a:uFill>
                  <a:solidFill>
                    <a:srgbClr val="FFFFFF"/>
                  </a:solidFill>
                </a:uFill>
              </a:rPr>
              <a:t>Combinate</a:t>
            </a:r>
          </a:p>
          <a:p>
            <a:pPr marL="742950" lvl="1" indent="-285750">
              <a:buFont typeface="Arial" panose="020B0604020202020204" pitchFamily="34" charset="0"/>
              <a:buChar char="•"/>
            </a:pPr>
            <a:r>
              <a:rPr lang="en-US" spc="-1" dirty="0">
                <a:uFill>
                  <a:solidFill>
                    <a:srgbClr val="FFFFFF"/>
                  </a:solidFill>
                </a:uFill>
              </a:rPr>
              <a:t>Relative </a:t>
            </a:r>
            <a:r>
              <a:rPr lang="en-US" spc="-1" dirty="0" err="1">
                <a:uFill>
                  <a:solidFill>
                    <a:srgbClr val="FFFFFF"/>
                  </a:solidFill>
                </a:uFill>
              </a:rPr>
              <a:t>sia</a:t>
            </a:r>
            <a:r>
              <a:rPr lang="en-US" spc="-1" dirty="0">
                <a:uFill>
                  <a:solidFill>
                    <a:srgbClr val="FFFFFF"/>
                  </a:solidFill>
                </a:uFill>
              </a:rPr>
              <a:t> </a:t>
            </a:r>
            <a:r>
              <a:rPr lang="en-US" spc="-1" dirty="0" err="1">
                <a:uFill>
                  <a:solidFill>
                    <a:srgbClr val="FFFFFF"/>
                  </a:solidFill>
                </a:uFill>
              </a:rPr>
              <a:t>alle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informazioni</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della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struttura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che</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testuali</a:t>
            </a:r>
            <a:endParaRPr lang="en-US" spc="-1" dirty="0">
              <a:uFill>
                <a:solidFill>
                  <a:srgbClr val="FFFFFF"/>
                </a:solidFill>
              </a:uFill>
            </a:endParaRPr>
          </a:p>
        </p:txBody>
      </p:sp>
    </p:spTree>
    <p:extLst>
      <p:ext uri="{BB962C8B-B14F-4D97-AF65-F5344CB8AC3E}">
        <p14:creationId xmlns:p14="http://schemas.microsoft.com/office/powerpoint/2010/main" val="219574358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17240" y="220320"/>
            <a:ext cx="7210440" cy="1136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4400" b="0" strike="noStrike" spc="-1" dirty="0" err="1">
                <a:solidFill>
                  <a:srgbClr val="17375E"/>
                </a:solidFill>
                <a:uFill>
                  <a:solidFill>
                    <a:srgbClr val="FFFFFF"/>
                  </a:solidFill>
                </a:uFill>
                <a:latin typeface="Calibri"/>
                <a:ea typeface="DejaVu Sans"/>
              </a:rPr>
              <a:t>Rappresentare</a:t>
            </a:r>
            <a:r>
              <a:rPr lang="en-US" sz="4400" b="0" strike="noStrike" spc="-1" dirty="0">
                <a:solidFill>
                  <a:srgbClr val="17375E"/>
                </a:solidFill>
                <a:uFill>
                  <a:solidFill>
                    <a:srgbClr val="FFFFFF"/>
                  </a:solidFill>
                </a:uFill>
                <a:latin typeface="Calibri"/>
                <a:ea typeface="DejaVu Sans"/>
              </a:rPr>
              <a:t> la </a:t>
            </a:r>
            <a:r>
              <a:rPr lang="en-US" sz="4400" b="0" strike="noStrike" spc="-1" dirty="0" err="1">
                <a:solidFill>
                  <a:srgbClr val="17375E"/>
                </a:solidFill>
                <a:uFill>
                  <a:solidFill>
                    <a:srgbClr val="FFFFFF"/>
                  </a:solidFill>
                </a:uFill>
                <a:latin typeface="Calibri"/>
                <a:ea typeface="DejaVu Sans"/>
              </a:rPr>
              <a:t>struttura</a:t>
            </a:r>
            <a:r>
              <a:rPr lang="en-US" sz="4400" b="0" strike="noStrike" spc="-1" dirty="0">
                <a:solidFill>
                  <a:srgbClr val="17375E"/>
                </a:solidFill>
                <a:uFill>
                  <a:solidFill>
                    <a:srgbClr val="FFFFFF"/>
                  </a:solidFill>
                </a:uFill>
                <a:latin typeface="Calibri"/>
                <a:ea typeface="DejaVu Sans"/>
              </a:rPr>
              <a:t>: Random Walk</a:t>
            </a:r>
            <a:endParaRPr lang="en-US" sz="1800" b="0" strike="noStrike" spc="-1" dirty="0">
              <a:solidFill>
                <a:srgbClr val="000000"/>
              </a:solidFill>
              <a:uFill>
                <a:solidFill>
                  <a:srgbClr val="FFFFFF"/>
                </a:solidFill>
              </a:uFill>
              <a:latin typeface="Arial"/>
            </a:endParaRPr>
          </a:p>
        </p:txBody>
      </p:sp>
      <p:sp>
        <p:nvSpPr>
          <p:cNvPr id="204" name="CustomShape 2"/>
          <p:cNvSpPr/>
          <p:nvPr/>
        </p:nvSpPr>
        <p:spPr>
          <a:xfrm>
            <a:off x="7010280" y="6492960"/>
            <a:ext cx="213156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C28A8A1-76D7-45D4-AB5C-A9B97A5A865A}" type="slidenum">
              <a:rPr lang="en-US" sz="1200" b="0" strike="noStrike" spc="-1">
                <a:solidFill>
                  <a:srgbClr val="F2F2F2"/>
                </a:solidFill>
                <a:uFill>
                  <a:solidFill>
                    <a:srgbClr val="FFFFFF"/>
                  </a:solidFill>
                </a:uFill>
                <a:latin typeface="Calibri"/>
                <a:ea typeface="DejaVu Sans"/>
              </a:rPr>
              <a:t>9</a:t>
            </a:fld>
            <a:endParaRPr lang="en-US" sz="1800" b="0" strike="noStrike" spc="-1" dirty="0">
              <a:solidFill>
                <a:srgbClr val="000000"/>
              </a:solidFill>
              <a:uFill>
                <a:solidFill>
                  <a:srgbClr val="FFFFFF"/>
                </a:solidFill>
              </a:uFill>
              <a:latin typeface="Arial"/>
            </a:endParaRPr>
          </a:p>
        </p:txBody>
      </p:sp>
      <p:sp>
        <p:nvSpPr>
          <p:cNvPr id="205" name="CustomShape 3"/>
          <p:cNvSpPr/>
          <p:nvPr/>
        </p:nvSpPr>
        <p:spPr>
          <a:xfrm>
            <a:off x="417240" y="1554480"/>
            <a:ext cx="4036007" cy="44544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pc="-1" dirty="0">
                <a:uFill>
                  <a:solidFill>
                    <a:srgbClr val="FFFFFF"/>
                  </a:solidFill>
                </a:uFill>
              </a:rPr>
              <a:t>Il Random Walk è </a:t>
            </a:r>
            <a:r>
              <a:rPr lang="en-US" spc="-1" dirty="0" err="1">
                <a:uFill>
                  <a:solidFill>
                    <a:srgbClr val="FFFFFF"/>
                  </a:solidFill>
                </a:uFill>
              </a:rPr>
              <a:t>una</a:t>
            </a:r>
            <a:r>
              <a:rPr lang="en-US" spc="-1" dirty="0">
                <a:uFill>
                  <a:solidFill>
                    <a:srgbClr val="FFFFFF"/>
                  </a:solidFill>
                </a:uFill>
              </a:rPr>
              <a:t> </a:t>
            </a:r>
            <a:r>
              <a:rPr lang="en-US" spc="-1" dirty="0" err="1">
                <a:solidFill>
                  <a:srgbClr val="FF3333"/>
                </a:solidFill>
                <a:uFill>
                  <a:solidFill>
                    <a:srgbClr val="FFFFFF"/>
                  </a:solidFill>
                </a:uFill>
              </a:rPr>
              <a:t>passeggiata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aleatoria</a:t>
            </a:r>
            <a:r>
              <a:rPr lang="en-US" spc="-1" dirty="0">
                <a:uFill>
                  <a:solidFill>
                    <a:srgbClr val="FFFFFF"/>
                  </a:solidFill>
                </a:uFill>
              </a:rPr>
              <a:t>, </a:t>
            </a:r>
            <a:r>
              <a:rPr lang="en-US" spc="-1" dirty="0" err="1">
                <a:uFill>
                  <a:solidFill>
                    <a:srgbClr val="FFFFFF"/>
                  </a:solidFill>
                </a:uFill>
              </a:rPr>
              <a:t>usata</a:t>
            </a:r>
            <a:r>
              <a:rPr lang="en-US" spc="-1" dirty="0">
                <a:uFill>
                  <a:solidFill>
                    <a:srgbClr val="FFFFFF"/>
                  </a:solidFill>
                </a:uFill>
              </a:rPr>
              <a:t> per </a:t>
            </a:r>
            <a:r>
              <a:rPr lang="en-US" spc="-1" dirty="0" err="1">
                <a:uFill>
                  <a:solidFill>
                    <a:srgbClr val="FFFFFF"/>
                  </a:solidFill>
                </a:uFill>
              </a:rPr>
              <a:t>l’esplorazione</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del </a:t>
            </a:r>
            <a:r>
              <a:rPr lang="en-US" spc="-1" dirty="0" err="1">
                <a:uFill>
                  <a:solidFill>
                    <a:srgbClr val="FFFFFF"/>
                  </a:solidFill>
                </a:uFill>
              </a:rPr>
              <a:t>sito</a:t>
            </a:r>
            <a:r>
              <a:rPr lang="en-US" spc="-1" dirty="0">
                <a:uFill>
                  <a:solidFill>
                    <a:srgbClr val="FFFFFF"/>
                  </a:solidFill>
                </a:uFill>
              </a:rPr>
              <a:t> Web. </a:t>
            </a:r>
          </a:p>
          <a:p>
            <a:pPr>
              <a:lnSpc>
                <a:spcPct val="100000"/>
              </a:lnSpc>
            </a:pPr>
            <a:endParaRPr lang="en-US" spc="-1" dirty="0">
              <a:uFill>
                <a:solidFill>
                  <a:srgbClr val="FFFFFF"/>
                </a:solidFill>
              </a:uFill>
            </a:endParaRPr>
          </a:p>
          <a:p>
            <a:pPr>
              <a:lnSpc>
                <a:spcPct val="100000"/>
              </a:lnSpc>
            </a:pPr>
            <a:r>
              <a:rPr lang="en-US" spc="-1" dirty="0" err="1">
                <a:uFill>
                  <a:solidFill>
                    <a:srgbClr val="FFFFFF"/>
                  </a:solidFill>
                </a:uFill>
              </a:rPr>
              <a:t>Vengono</a:t>
            </a:r>
            <a:r>
              <a:rPr lang="en-US" spc="-1" dirty="0">
                <a:uFill>
                  <a:solidFill>
                    <a:srgbClr val="FFFFFF"/>
                  </a:solidFill>
                </a:uFill>
              </a:rPr>
              <a:t> generate </a:t>
            </a:r>
            <a:r>
              <a:rPr lang="en-US" spc="-1" dirty="0" err="1">
                <a:uFill>
                  <a:solidFill>
                    <a:srgbClr val="FFFFFF"/>
                  </a:solidFill>
                </a:uFill>
              </a:rPr>
              <a:t>sequenze</a:t>
            </a:r>
            <a:r>
              <a:rPr lang="en-US" spc="-1" dirty="0">
                <a:uFill>
                  <a:solidFill>
                    <a:srgbClr val="FFFFFF"/>
                  </a:solidFill>
                </a:uFill>
              </a:rPr>
              <a:t> di URL, </a:t>
            </a:r>
            <a:r>
              <a:rPr lang="en-US" spc="-1" dirty="0" err="1">
                <a:uFill>
                  <a:solidFill>
                    <a:srgbClr val="FFFFFF"/>
                  </a:solidFill>
                </a:uFill>
              </a:rPr>
              <a:t>partendo</a:t>
            </a:r>
            <a:r>
              <a:rPr lang="en-US" spc="-1" dirty="0">
                <a:uFill>
                  <a:solidFill>
                    <a:srgbClr val="FFFFFF"/>
                  </a:solidFill>
                </a:uFill>
              </a:rPr>
              <a:t> da un </a:t>
            </a:r>
            <a:r>
              <a:rPr lang="en-US" spc="-1" dirty="0" err="1">
                <a:uFill>
                  <a:solidFill>
                    <a:srgbClr val="FFFFFF"/>
                  </a:solidFill>
                </a:uFill>
              </a:rPr>
              <a:t>nodo</a:t>
            </a:r>
            <a:r>
              <a:rPr lang="en-US" spc="-1" dirty="0">
                <a:uFill>
                  <a:solidFill>
                    <a:srgbClr val="FFFFFF"/>
                  </a:solidFill>
                </a:uFill>
              </a:rPr>
              <a:t> del </a:t>
            </a:r>
            <a:r>
              <a:rPr lang="en-US" spc="-1" dirty="0" err="1">
                <a:uFill>
                  <a:solidFill>
                    <a:srgbClr val="FFFFFF"/>
                  </a:solidFill>
                </a:uFill>
              </a:rPr>
              <a:t>grafo</a:t>
            </a:r>
            <a:r>
              <a:rPr lang="en-US" spc="-1" dirty="0">
                <a:uFill>
                  <a:solidFill>
                    <a:srgbClr val="FFFFFF"/>
                  </a:solidFill>
                </a:uFill>
              </a:rPr>
              <a:t> e </a:t>
            </a:r>
            <a:r>
              <a:rPr lang="en-US" spc="-1" dirty="0" err="1">
                <a:uFill>
                  <a:solidFill>
                    <a:srgbClr val="FFFFFF"/>
                  </a:solidFill>
                </a:uFill>
              </a:rPr>
              <a:t>seguendo</a:t>
            </a:r>
            <a:r>
              <a:rPr lang="en-US" spc="-1" dirty="0">
                <a:uFill>
                  <a:solidFill>
                    <a:srgbClr val="FFFFFF"/>
                  </a:solidFill>
                </a:uFill>
              </a:rPr>
              <a:t> </a:t>
            </a:r>
            <a:r>
              <a:rPr lang="en-US" spc="-1" dirty="0" err="1">
                <a:uFill>
                  <a:solidFill>
                    <a:srgbClr val="FFFFFF"/>
                  </a:solidFill>
                </a:uFill>
              </a:rPr>
              <a:t>ricorsivamente</a:t>
            </a:r>
            <a:r>
              <a:rPr lang="en-US" spc="-1" dirty="0">
                <a:uFill>
                  <a:solidFill>
                    <a:srgbClr val="FFFFFF"/>
                  </a:solidFill>
                </a:uFill>
              </a:rPr>
              <a:t> un hyperlink </a:t>
            </a:r>
            <a:r>
              <a:rPr lang="en-US" spc="-1" dirty="0" err="1">
                <a:uFill>
                  <a:solidFill>
                    <a:srgbClr val="FFFFFF"/>
                  </a:solidFill>
                </a:uFill>
              </a:rPr>
              <a:t>casuale</a:t>
            </a:r>
            <a:r>
              <a:rPr lang="en-US" spc="-1" dirty="0">
                <a:uFill>
                  <a:solidFill>
                    <a:srgbClr val="FFFFFF"/>
                  </a:solidFill>
                </a:uFill>
              </a:rPr>
              <a:t> </a:t>
            </a:r>
            <a:r>
              <a:rPr lang="en-US" spc="-1" dirty="0" err="1">
                <a:uFill>
                  <a:solidFill>
                    <a:srgbClr val="FFFFFF"/>
                  </a:solidFill>
                </a:uFill>
              </a:rPr>
              <a:t>fino</a:t>
            </a:r>
            <a:r>
              <a:rPr lang="en-US" spc="-1" dirty="0">
                <a:uFill>
                  <a:solidFill>
                    <a:srgbClr val="FFFFFF"/>
                  </a:solidFill>
                </a:uFill>
              </a:rPr>
              <a:t> ad un </a:t>
            </a:r>
            <a:r>
              <a:rPr lang="en-US" spc="-1" dirty="0" err="1">
                <a:uFill>
                  <a:solidFill>
                    <a:srgbClr val="FFFFFF"/>
                  </a:solidFill>
                </a:uFill>
              </a:rPr>
              <a:t>limite</a:t>
            </a:r>
            <a:r>
              <a:rPr lang="en-US" spc="-1" dirty="0">
                <a:uFill>
                  <a:solidFill>
                    <a:srgbClr val="FFFFFF"/>
                  </a:solidFill>
                </a:uFill>
              </a:rPr>
              <a:t> </a:t>
            </a:r>
            <a:r>
              <a:rPr lang="en-US" spc="-1" dirty="0" err="1">
                <a:uFill>
                  <a:solidFill>
                    <a:srgbClr val="FFFFFF"/>
                  </a:solidFill>
                </a:uFill>
              </a:rPr>
              <a:t>prefissato</a:t>
            </a:r>
            <a:r>
              <a:rPr lang="en-US" spc="-1" dirty="0">
                <a:uFill>
                  <a:solidFill>
                    <a:srgbClr val="FFFFFF"/>
                  </a:solidFill>
                </a:uFill>
              </a:rPr>
              <a:t>.</a:t>
            </a:r>
          </a:p>
          <a:p>
            <a:pPr>
              <a:lnSpc>
                <a:spcPct val="100000"/>
              </a:lnSpc>
            </a:pPr>
            <a:endParaRPr lang="en-US" spc="-1" dirty="0">
              <a:uFill>
                <a:solidFill>
                  <a:srgbClr val="FFFFFF"/>
                </a:solidFill>
              </a:uFill>
            </a:endParaRPr>
          </a:p>
          <a:p>
            <a:pPr>
              <a:lnSpc>
                <a:spcPct val="100000"/>
              </a:lnSpc>
            </a:pPr>
            <a:r>
              <a:rPr lang="en-US" spc="-1" dirty="0">
                <a:uFill>
                  <a:solidFill>
                    <a:srgbClr val="FFFFFF"/>
                  </a:solidFill>
                </a:uFill>
              </a:rPr>
              <a:t>Due </a:t>
            </a:r>
            <a:r>
              <a:rPr lang="en-US" spc="-1" dirty="0" err="1">
                <a:uFill>
                  <a:solidFill>
                    <a:srgbClr val="FFFFFF"/>
                  </a:solidFill>
                </a:uFill>
              </a:rPr>
              <a:t>tipologie</a:t>
            </a:r>
            <a:r>
              <a:rPr lang="en-US" spc="-1" dirty="0">
                <a:uFill>
                  <a:solidFill>
                    <a:srgbClr val="FFFFFF"/>
                  </a:solidFill>
                </a:uFill>
              </a:rPr>
              <a:t>:</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standard</a:t>
            </a:r>
          </a:p>
          <a:p>
            <a:pPr marL="285750" indent="-285750">
              <a:lnSpc>
                <a:spcPct val="100000"/>
              </a:lnSpc>
              <a:buFont typeface="Arial" panose="020B0604020202020204" pitchFamily="34" charset="0"/>
              <a:buChar char="•"/>
            </a:pPr>
            <a:r>
              <a:rPr lang="en-US" spc="-1" dirty="0">
                <a:uFill>
                  <a:solidFill>
                    <a:srgbClr val="FFFFFF"/>
                  </a:solidFill>
                </a:uFill>
              </a:rPr>
              <a:t>Random Walk </a:t>
            </a:r>
            <a:r>
              <a:rPr lang="en-US" spc="-1" dirty="0">
                <a:solidFill>
                  <a:srgbClr val="FF3333"/>
                </a:solidFill>
                <a:uFill>
                  <a:solidFill>
                    <a:srgbClr val="FFFFFF"/>
                  </a:solidFill>
                </a:uFill>
              </a:rPr>
              <a:t>a </a:t>
            </a:r>
            <a:r>
              <a:rPr lang="en-US" spc="-1" dirty="0" err="1">
                <a:solidFill>
                  <a:srgbClr val="FF3333"/>
                </a:solidFill>
                <a:uFill>
                  <a:solidFill>
                    <a:srgbClr val="FFFFFF"/>
                  </a:solidFill>
                </a:uFill>
              </a:rPr>
              <a:t>partenza</a:t>
            </a:r>
            <a:r>
              <a:rPr lang="en-US" spc="-1" dirty="0">
                <a:solidFill>
                  <a:srgbClr val="FF3333"/>
                </a:solidFill>
                <a:uFill>
                  <a:solidFill>
                    <a:srgbClr val="FFFFFF"/>
                  </a:solidFill>
                </a:uFill>
              </a:rPr>
              <a:t> </a:t>
            </a:r>
            <a:r>
              <a:rPr lang="en-US" spc="-1" dirty="0" err="1">
                <a:solidFill>
                  <a:srgbClr val="FF3333"/>
                </a:solidFill>
                <a:uFill>
                  <a:solidFill>
                    <a:srgbClr val="FFFFFF"/>
                  </a:solidFill>
                </a:uFill>
              </a:rPr>
              <a:t>fissa</a:t>
            </a:r>
            <a:endParaRPr lang="en-US" spc="-1" dirty="0">
              <a:solidFill>
                <a:srgbClr val="FF3333"/>
              </a:solidFill>
              <a:uFill>
                <a:solidFill>
                  <a:srgbClr val="FFFFFF"/>
                </a:solidFill>
              </a:uFill>
            </a:endParaRPr>
          </a:p>
        </p:txBody>
      </p:sp>
      <p:pic>
        <p:nvPicPr>
          <p:cNvPr id="2050" name="Picture 2" descr="http://www.mrgeek.me/wp-content/uploads/2014/04/directed-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247" y="2023554"/>
            <a:ext cx="4257304" cy="264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568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CaricamentoEsempio</Template>
  <TotalTime>6167</TotalTime>
  <Words>4863</Words>
  <Application>Microsoft Office PowerPoint</Application>
  <PresentationFormat>Presentazione su schermo (4:3)</PresentationFormat>
  <Paragraphs>336</Paragraphs>
  <Slides>21</Slides>
  <Notes>21</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21</vt:i4>
      </vt:variant>
    </vt:vector>
  </HeadingPairs>
  <TitlesOfParts>
    <vt:vector size="30" baseType="lpstr">
      <vt:lpstr>Arial</vt:lpstr>
      <vt:lpstr>Calibri</vt:lpstr>
      <vt:lpstr>Cambria Math</vt:lpstr>
      <vt:lpstr>DejaVu Sans</vt:lpstr>
      <vt:lpstr>Symbol</vt:lpstr>
      <vt:lpstr>Times New Roman</vt:lpstr>
      <vt:lpstr>Wingdings</vt:lpstr>
      <vt:lpstr>Office Theme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Business Intelligence Analytics</dc:title>
  <dc:subject/>
  <dc:creator>Gianvito Pio</dc:creator>
  <dc:description/>
  <cp:lastModifiedBy>Andrea Del Fante</cp:lastModifiedBy>
  <cp:revision>328</cp:revision>
  <cp:lastPrinted>2016-11-11T11:43:34Z</cp:lastPrinted>
  <dcterms:created xsi:type="dcterms:W3CDTF">2016-11-02T11:48:06Z</dcterms:created>
  <dcterms:modified xsi:type="dcterms:W3CDTF">2016-12-03T12:48:42Z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73</vt:i4>
  </property>
  <property fmtid="{D5CDD505-2E9C-101B-9397-08002B2CF9AE}" pid="8" name="PresentationFormat">
    <vt:lpwstr>Presentazione su schermo (4:3)</vt:lpwstr>
  </property>
  <property fmtid="{D5CDD505-2E9C-101B-9397-08002B2CF9AE}" pid="9" name="ScaleCrop">
    <vt:bool>false</vt:bool>
  </property>
  <property fmtid="{D5CDD505-2E9C-101B-9397-08002B2CF9AE}" pid="10" name="ShareDoc">
    <vt:bool>false</vt:bool>
  </property>
  <property fmtid="{D5CDD505-2E9C-101B-9397-08002B2CF9AE}" pid="11" name="Slides">
    <vt:i4>73</vt:i4>
  </property>
</Properties>
</file>